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Times New Roman Bold" charset="1" panose="02030802070405020303"/>
      <p:regular r:id="rId34"/>
    </p:embeddedFont>
    <p:embeddedFont>
      <p:font typeface="Times New Roman" charset="1" panose="02030502070405020303"/>
      <p:regular r:id="rId35"/>
    </p:embeddedFont>
    <p:embeddedFont>
      <p:font typeface="Cormorant Garamond Bold" charset="1" panose="00000800000000000000"/>
      <p:regular r:id="rId36"/>
    </p:embeddedFont>
    <p:embeddedFont>
      <p:font typeface="Cormorant Garamond Bold Italics" charset="1" panose="00000800000000000000"/>
      <p:regular r:id="rId37"/>
    </p:embeddedFont>
    <p:embeddedFont>
      <p:font typeface="Quicksand Bold" charset="1" panose="00000000000000000000"/>
      <p:regular r:id="rId38"/>
    </p:embeddedFont>
    <p:embeddedFont>
      <p:font typeface="Fira Sans Medium" charset="1" panose="020B0603050000020004"/>
      <p:regular r:id="rId39"/>
    </p:embeddedFont>
    <p:embeddedFont>
      <p:font typeface="Fira Sans" charset="1" panose="020B0503050000020004"/>
      <p:regular r:id="rId40"/>
    </p:embeddedFont>
    <p:embeddedFont>
      <p:font typeface="Times New Roman Medium" charset="1" panose="02030502070405020303"/>
      <p:regular r:id="rId41"/>
    </p:embeddedFont>
    <p:embeddedFont>
      <p:font typeface="Canva Sans Bold" charset="1" panose="020B0803030501040103"/>
      <p:regular r:id="rId42"/>
    </p:embeddedFont>
    <p:embeddedFont>
      <p:font typeface="Canva Sans" charset="1" panose="020B0503030501040103"/>
      <p:regular r:id="rId43"/>
    </p:embeddedFont>
    <p:embeddedFont>
      <p:font typeface="Quicksand" charset="1" panose="00000000000000000000"/>
      <p:regular r:id="rId44"/>
    </p:embeddedFont>
    <p:embeddedFont>
      <p:font typeface="Times New Roman Semi-Bold" charset="1" panose="020307020704050203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ibm.com/topics/k-means-clustering" TargetMode="External" Type="http://schemas.openxmlformats.org/officeDocument/2006/relationships/hyperlink"/></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9446167" y="675909"/>
            <a:ext cx="8114971" cy="0"/>
          </a:xfrm>
          <a:prstGeom prst="line">
            <a:avLst/>
          </a:prstGeom>
          <a:ln cap="flat" w="76200">
            <a:solidFill>
              <a:srgbClr val="0F4662"/>
            </a:solidFill>
            <a:prstDash val="solid"/>
            <a:headEnd type="none" len="sm" w="sm"/>
            <a:tailEnd type="none" len="sm" w="sm"/>
          </a:ln>
        </p:spPr>
      </p:sp>
      <p:sp>
        <p:nvSpPr>
          <p:cNvPr name="AutoShape 3" id="3"/>
          <p:cNvSpPr/>
          <p:nvPr/>
        </p:nvSpPr>
        <p:spPr>
          <a:xfrm>
            <a:off x="1002939" y="9817723"/>
            <a:ext cx="8114971"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1825598" y="1298314"/>
            <a:ext cx="1504147" cy="1337896"/>
          </a:xfrm>
          <a:custGeom>
            <a:avLst/>
            <a:gdLst/>
            <a:ahLst/>
            <a:cxnLst/>
            <a:rect r="r" b="b" t="t" l="l"/>
            <a:pathLst>
              <a:path h="1337896" w="1504147">
                <a:moveTo>
                  <a:pt x="0" y="0"/>
                </a:moveTo>
                <a:lnTo>
                  <a:pt x="1504146" y="0"/>
                </a:lnTo>
                <a:lnTo>
                  <a:pt x="1504146" y="1337896"/>
                </a:lnTo>
                <a:lnTo>
                  <a:pt x="0" y="1337896"/>
                </a:lnTo>
                <a:lnTo>
                  <a:pt x="0" y="0"/>
                </a:lnTo>
                <a:close/>
              </a:path>
            </a:pathLst>
          </a:custGeom>
          <a:blipFill>
            <a:blip r:embed="rId2"/>
            <a:stretch>
              <a:fillRect l="0" t="-7230" r="0" b="-7230"/>
            </a:stretch>
          </a:blipFill>
        </p:spPr>
      </p:sp>
      <p:sp>
        <p:nvSpPr>
          <p:cNvPr name="AutoShape 5" id="5"/>
          <p:cNvSpPr/>
          <p:nvPr/>
        </p:nvSpPr>
        <p:spPr>
          <a:xfrm flipV="true">
            <a:off x="1028700" y="6749034"/>
            <a:ext cx="15824899" cy="0"/>
          </a:xfrm>
          <a:prstGeom prst="line">
            <a:avLst/>
          </a:prstGeom>
          <a:ln cap="flat" w="28575">
            <a:solidFill>
              <a:srgbClr val="000000">
                <a:alpha val="33725"/>
              </a:srgbClr>
            </a:solidFill>
            <a:prstDash val="solid"/>
            <a:headEnd type="none" len="sm" w="sm"/>
            <a:tailEnd type="none" len="sm" w="sm"/>
          </a:ln>
        </p:spPr>
      </p:sp>
      <p:sp>
        <p:nvSpPr>
          <p:cNvPr name="TextBox 6" id="6"/>
          <p:cNvSpPr txBox="true"/>
          <p:nvPr/>
        </p:nvSpPr>
        <p:spPr>
          <a:xfrm rot="0">
            <a:off x="1028700" y="3566256"/>
            <a:ext cx="15824899" cy="733425"/>
          </a:xfrm>
          <a:prstGeom prst="rect">
            <a:avLst/>
          </a:prstGeom>
        </p:spPr>
        <p:txBody>
          <a:bodyPr anchor="t" rtlCol="false" tIns="0" lIns="0" bIns="0" rIns="0">
            <a:spAutoFit/>
          </a:bodyPr>
          <a:lstStyle/>
          <a:p>
            <a:pPr algn="ctr">
              <a:lnSpc>
                <a:spcPts val="5111"/>
              </a:lnSpc>
            </a:pPr>
            <a:r>
              <a:rPr lang="en-US" sz="4259" b="true">
                <a:solidFill>
                  <a:srgbClr val="000000"/>
                </a:solidFill>
                <a:latin typeface="Times New Roman Bold"/>
                <a:ea typeface="Times New Roman Bold"/>
                <a:cs typeface="Times New Roman Bold"/>
                <a:sym typeface="Times New Roman Bold"/>
              </a:rPr>
              <a:t>Geolocational Clustering for Personalized Student Accommodation</a:t>
            </a:r>
          </a:p>
        </p:txBody>
      </p:sp>
      <p:sp>
        <p:nvSpPr>
          <p:cNvPr name="TextBox 7" id="7"/>
          <p:cNvSpPr txBox="true"/>
          <p:nvPr/>
        </p:nvSpPr>
        <p:spPr>
          <a:xfrm rot="0">
            <a:off x="3329744" y="1264231"/>
            <a:ext cx="12796305" cy="1133157"/>
          </a:xfrm>
          <a:prstGeom prst="rect">
            <a:avLst/>
          </a:prstGeom>
        </p:spPr>
        <p:txBody>
          <a:bodyPr anchor="t" rtlCol="false" tIns="0" lIns="0" bIns="0" rIns="0">
            <a:spAutoFit/>
          </a:bodyPr>
          <a:lstStyle/>
          <a:p>
            <a:pPr algn="ctr">
              <a:lnSpc>
                <a:spcPts val="4293"/>
              </a:lnSpc>
              <a:spcBef>
                <a:spcPct val="0"/>
              </a:spcBef>
            </a:pPr>
            <a:r>
              <a:rPr lang="en-US" b="true" sz="3066">
                <a:solidFill>
                  <a:srgbClr val="000000"/>
                </a:solidFill>
                <a:latin typeface="Times New Roman Bold"/>
                <a:ea typeface="Times New Roman Bold"/>
                <a:cs typeface="Times New Roman Bold"/>
                <a:sym typeface="Times New Roman Bold"/>
              </a:rPr>
              <a:t>SIDDAGANGA INSTITUTE OF TECHNOLOGY,  TUMKUR</a:t>
            </a:r>
          </a:p>
          <a:p>
            <a:pPr algn="ctr">
              <a:lnSpc>
                <a:spcPts val="4293"/>
              </a:lnSpc>
              <a:spcBef>
                <a:spcPct val="0"/>
              </a:spcBef>
            </a:pPr>
            <a:r>
              <a:rPr lang="en-US" b="true" sz="3066">
                <a:solidFill>
                  <a:srgbClr val="000000"/>
                </a:solidFill>
                <a:latin typeface="Times New Roman Bold"/>
                <a:ea typeface="Times New Roman Bold"/>
                <a:cs typeface="Times New Roman Bold"/>
                <a:sym typeface="Times New Roman Bold"/>
              </a:rPr>
              <a:t>Department of Information Science and Engineering</a:t>
            </a:r>
          </a:p>
        </p:txBody>
      </p:sp>
      <p:sp>
        <p:nvSpPr>
          <p:cNvPr name="TextBox 8" id="8"/>
          <p:cNvSpPr txBox="true"/>
          <p:nvPr/>
        </p:nvSpPr>
        <p:spPr>
          <a:xfrm rot="0">
            <a:off x="5512324" y="2794840"/>
            <a:ext cx="7211171" cy="523766"/>
          </a:xfrm>
          <a:prstGeom prst="rect">
            <a:avLst/>
          </a:prstGeom>
        </p:spPr>
        <p:txBody>
          <a:bodyPr anchor="t" rtlCol="false" tIns="0" lIns="0" bIns="0" rIns="0">
            <a:spAutoFit/>
          </a:bodyPr>
          <a:lstStyle/>
          <a:p>
            <a:pPr algn="ctr">
              <a:lnSpc>
                <a:spcPts val="3816"/>
              </a:lnSpc>
              <a:spcBef>
                <a:spcPct val="0"/>
              </a:spcBef>
            </a:pPr>
            <a:r>
              <a:rPr lang="en-US" sz="2725">
                <a:solidFill>
                  <a:srgbClr val="000000"/>
                </a:solidFill>
                <a:latin typeface="Times New Roman"/>
                <a:ea typeface="Times New Roman"/>
                <a:cs typeface="Times New Roman"/>
                <a:sym typeface="Times New Roman"/>
              </a:rPr>
              <a:t>Major Project Final Review Presentation on</a:t>
            </a:r>
          </a:p>
        </p:txBody>
      </p:sp>
      <p:sp>
        <p:nvSpPr>
          <p:cNvPr name="TextBox 9" id="9"/>
          <p:cNvSpPr txBox="true"/>
          <p:nvPr/>
        </p:nvSpPr>
        <p:spPr>
          <a:xfrm rot="0">
            <a:off x="11747657" y="7266361"/>
            <a:ext cx="4378392" cy="1722325"/>
          </a:xfrm>
          <a:prstGeom prst="rect">
            <a:avLst/>
          </a:prstGeom>
        </p:spPr>
        <p:txBody>
          <a:bodyPr anchor="t" rtlCol="false" tIns="0" lIns="0" bIns="0" rIns="0">
            <a:spAutoFit/>
          </a:bodyPr>
          <a:lstStyle/>
          <a:p>
            <a:pPr algn="l">
              <a:lnSpc>
                <a:spcPts val="3337"/>
              </a:lnSpc>
              <a:spcBef>
                <a:spcPct val="0"/>
              </a:spcBef>
            </a:pPr>
            <a:r>
              <a:rPr lang="en-US" sz="2383">
                <a:solidFill>
                  <a:srgbClr val="000000"/>
                </a:solidFill>
                <a:latin typeface="Times New Roman"/>
                <a:ea typeface="Times New Roman"/>
                <a:cs typeface="Times New Roman"/>
                <a:sym typeface="Times New Roman"/>
              </a:rPr>
              <a:t>Under the guidance of</a:t>
            </a:r>
          </a:p>
          <a:p>
            <a:pPr algn="l">
              <a:lnSpc>
                <a:spcPts val="3337"/>
              </a:lnSpc>
              <a:spcBef>
                <a:spcPct val="0"/>
              </a:spcBef>
            </a:pPr>
            <a:r>
              <a:rPr lang="en-US" sz="2383">
                <a:solidFill>
                  <a:srgbClr val="000000"/>
                </a:solidFill>
                <a:latin typeface="Times New Roman"/>
                <a:ea typeface="Times New Roman"/>
                <a:cs typeface="Times New Roman"/>
                <a:sym typeface="Times New Roman"/>
              </a:rPr>
              <a:t>Dr R Aparna</a:t>
            </a:r>
          </a:p>
          <a:p>
            <a:pPr algn="l">
              <a:lnSpc>
                <a:spcPts val="3337"/>
              </a:lnSpc>
              <a:spcBef>
                <a:spcPct val="0"/>
              </a:spcBef>
            </a:pPr>
            <a:r>
              <a:rPr lang="en-US" sz="2383">
                <a:solidFill>
                  <a:srgbClr val="000000"/>
                </a:solidFill>
                <a:latin typeface="Times New Roman"/>
                <a:ea typeface="Times New Roman"/>
                <a:cs typeface="Times New Roman"/>
                <a:sym typeface="Times New Roman"/>
              </a:rPr>
              <a:t>Head of Department,</a:t>
            </a:r>
          </a:p>
          <a:p>
            <a:pPr algn="l">
              <a:lnSpc>
                <a:spcPts val="3337"/>
              </a:lnSpc>
              <a:spcBef>
                <a:spcPct val="0"/>
              </a:spcBef>
            </a:pPr>
            <a:r>
              <a:rPr lang="en-US" sz="2383">
                <a:solidFill>
                  <a:srgbClr val="000000"/>
                </a:solidFill>
                <a:latin typeface="Times New Roman"/>
                <a:ea typeface="Times New Roman"/>
                <a:cs typeface="Times New Roman"/>
                <a:sym typeface="Times New Roman"/>
              </a:rPr>
              <a:t>Dept. of ISE, SIT, Tumakuru</a:t>
            </a:r>
          </a:p>
        </p:txBody>
      </p:sp>
      <p:sp>
        <p:nvSpPr>
          <p:cNvPr name="TextBox 10" id="10"/>
          <p:cNvSpPr txBox="true"/>
          <p:nvPr/>
        </p:nvSpPr>
        <p:spPr>
          <a:xfrm rot="0">
            <a:off x="2095354" y="4555746"/>
            <a:ext cx="6164308" cy="1879515"/>
          </a:xfrm>
          <a:prstGeom prst="rect">
            <a:avLst/>
          </a:prstGeom>
        </p:spPr>
        <p:txBody>
          <a:bodyPr anchor="t" rtlCol="false" tIns="0" lIns="0" bIns="0" rIns="0">
            <a:spAutoFit/>
          </a:bodyPr>
          <a:lstStyle/>
          <a:p>
            <a:pPr algn="l">
              <a:lnSpc>
                <a:spcPts val="2979"/>
              </a:lnSpc>
            </a:pPr>
            <a:r>
              <a:rPr lang="en-US" sz="2128">
                <a:solidFill>
                  <a:srgbClr val="000000"/>
                </a:solidFill>
                <a:latin typeface="Times New Roman"/>
                <a:ea typeface="Times New Roman"/>
                <a:cs typeface="Times New Roman"/>
                <a:sym typeface="Times New Roman"/>
              </a:rPr>
              <a:t>By:</a:t>
            </a:r>
          </a:p>
          <a:p>
            <a:pPr algn="l">
              <a:lnSpc>
                <a:spcPts val="2979"/>
              </a:lnSpc>
            </a:pPr>
            <a:r>
              <a:rPr lang="en-US" sz="2128">
                <a:solidFill>
                  <a:srgbClr val="000000"/>
                </a:solidFill>
                <a:latin typeface="Times New Roman"/>
                <a:ea typeface="Times New Roman"/>
                <a:cs typeface="Times New Roman"/>
                <a:sym typeface="Times New Roman"/>
              </a:rPr>
              <a:t>Mohammad Saif Ul Islam      1SI21IS026</a:t>
            </a:r>
          </a:p>
          <a:p>
            <a:pPr algn="l">
              <a:lnSpc>
                <a:spcPts val="2979"/>
              </a:lnSpc>
            </a:pPr>
            <a:r>
              <a:rPr lang="en-US" sz="2128">
                <a:solidFill>
                  <a:srgbClr val="000000"/>
                </a:solidFill>
                <a:latin typeface="Times New Roman"/>
                <a:ea typeface="Times New Roman"/>
                <a:cs typeface="Times New Roman"/>
                <a:sym typeface="Times New Roman"/>
              </a:rPr>
              <a:t>Akash V                                    1SI21IS061</a:t>
            </a:r>
          </a:p>
          <a:p>
            <a:pPr algn="l">
              <a:lnSpc>
                <a:spcPts val="2979"/>
              </a:lnSpc>
            </a:pPr>
            <a:r>
              <a:rPr lang="en-US" sz="2128">
                <a:solidFill>
                  <a:srgbClr val="000000"/>
                </a:solidFill>
                <a:latin typeface="Times New Roman"/>
                <a:ea typeface="Times New Roman"/>
                <a:cs typeface="Times New Roman"/>
                <a:sym typeface="Times New Roman"/>
              </a:rPr>
              <a:t>Nishanka Nayak K                 1SI21IS063</a:t>
            </a:r>
          </a:p>
          <a:p>
            <a:pPr algn="l">
              <a:lnSpc>
                <a:spcPts val="2979"/>
              </a:lnSpc>
              <a:spcBef>
                <a:spcPct val="0"/>
              </a:spcBef>
            </a:pPr>
            <a:r>
              <a:rPr lang="en-US" sz="2128">
                <a:solidFill>
                  <a:srgbClr val="000000"/>
                </a:solidFill>
                <a:latin typeface="Times New Roman"/>
                <a:ea typeface="Times New Roman"/>
                <a:cs typeface="Times New Roman"/>
                <a:sym typeface="Times New Roman"/>
              </a:rPr>
              <a:t>Ajay Singh Tomar                   1SI21IS066</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5526702" y="815927"/>
            <a:ext cx="7234595"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ormorant Garamond Bold"/>
                <a:ea typeface="Cormorant Garamond Bold"/>
                <a:cs typeface="Cormorant Garamond Bold"/>
                <a:sym typeface="Cormorant Garamond Bold"/>
              </a:rPr>
              <a:t>Proposed Work</a:t>
            </a:r>
          </a:p>
        </p:txBody>
      </p:sp>
      <p:sp>
        <p:nvSpPr>
          <p:cNvPr name="TextBox 3" id="3"/>
          <p:cNvSpPr txBox="true"/>
          <p:nvPr/>
        </p:nvSpPr>
        <p:spPr>
          <a:xfrm rot="0">
            <a:off x="1650980" y="3033004"/>
            <a:ext cx="14670118" cy="1785303"/>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Data Collection : </a:t>
            </a:r>
            <a:r>
              <a:rPr lang="en-US" sz="3399">
                <a:solidFill>
                  <a:srgbClr val="000000"/>
                </a:solidFill>
                <a:latin typeface="Canva Sans"/>
                <a:ea typeface="Canva Sans"/>
                <a:cs typeface="Canva Sans"/>
                <a:sym typeface="Canva Sans"/>
              </a:rPr>
              <a:t>we use Foursquare API to fetch geospatial data related to real estate (e.g., apartments) within a specified location radius.</a:t>
            </a:r>
          </a:p>
        </p:txBody>
      </p:sp>
      <p:sp>
        <p:nvSpPr>
          <p:cNvPr name="TextBox 4" id="4"/>
          <p:cNvSpPr txBox="true"/>
          <p:nvPr/>
        </p:nvSpPr>
        <p:spPr>
          <a:xfrm rot="0">
            <a:off x="1650980" y="4972318"/>
            <a:ext cx="14670118" cy="11804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Data Processing : </a:t>
            </a:r>
            <a:r>
              <a:rPr lang="en-US" sz="3399">
                <a:solidFill>
                  <a:srgbClr val="000000"/>
                </a:solidFill>
                <a:latin typeface="Canva Sans"/>
                <a:ea typeface="Canva Sans"/>
                <a:cs typeface="Canva Sans"/>
                <a:sym typeface="Canva Sans"/>
              </a:rPr>
              <a:t>Normalize and convert the extracted data for further analysis.</a:t>
            </a:r>
          </a:p>
        </p:txBody>
      </p:sp>
      <p:sp>
        <p:nvSpPr>
          <p:cNvPr name="TextBox 5" id="5"/>
          <p:cNvSpPr txBox="true"/>
          <p:nvPr/>
        </p:nvSpPr>
        <p:spPr>
          <a:xfrm rot="0">
            <a:off x="1650980" y="6302032"/>
            <a:ext cx="14512157" cy="1762420"/>
          </a:xfrm>
          <a:prstGeom prst="rect">
            <a:avLst/>
          </a:prstGeom>
        </p:spPr>
        <p:txBody>
          <a:bodyPr anchor="t" rtlCol="false" tIns="0" lIns="0" bIns="0" rIns="0">
            <a:spAutoFit/>
          </a:bodyPr>
          <a:lstStyle/>
          <a:p>
            <a:pPr algn="l" marL="726156" indent="-363078" lvl="1">
              <a:lnSpc>
                <a:spcPts val="4708"/>
              </a:lnSpc>
              <a:buFont typeface="Arial"/>
              <a:buChar char="•"/>
            </a:pPr>
            <a:r>
              <a:rPr lang="en-US" b="true" sz="3363">
                <a:solidFill>
                  <a:srgbClr val="000000"/>
                </a:solidFill>
                <a:latin typeface="Canva Sans Bold"/>
                <a:ea typeface="Canva Sans Bold"/>
                <a:cs typeface="Canva Sans Bold"/>
                <a:sym typeface="Canva Sans Bold"/>
              </a:rPr>
              <a:t>Visualization &amp; Analysis: </a:t>
            </a:r>
            <a:r>
              <a:rPr lang="en-US" sz="3363">
                <a:solidFill>
                  <a:srgbClr val="000000"/>
                </a:solidFill>
                <a:latin typeface="Canva Sans"/>
                <a:ea typeface="Canva Sans"/>
                <a:cs typeface="Canva Sans"/>
                <a:sym typeface="Canva Sans"/>
              </a:rPr>
              <a:t>Analyze the geographical distribution of real estate properties and use mapping libraries to visually represent properties on a map.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86761" y="2456695"/>
            <a:ext cx="5385764" cy="6426664"/>
            <a:chOff x="0" y="0"/>
            <a:chExt cx="1418473" cy="1692619"/>
          </a:xfrm>
        </p:grpSpPr>
        <p:sp>
          <p:nvSpPr>
            <p:cNvPr name="Freeform 3" id="3"/>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4" id="4"/>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2405199" y="2877488"/>
            <a:ext cx="2348889" cy="2348889"/>
          </a:xfrm>
          <a:custGeom>
            <a:avLst/>
            <a:gdLst/>
            <a:ahLst/>
            <a:cxnLst/>
            <a:rect r="r" b="b" t="t" l="l"/>
            <a:pathLst>
              <a:path h="2348889" w="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51118" y="2456695"/>
            <a:ext cx="5385764" cy="6426664"/>
            <a:chOff x="0" y="0"/>
            <a:chExt cx="1418473" cy="1692619"/>
          </a:xfrm>
        </p:grpSpPr>
        <p:sp>
          <p:nvSpPr>
            <p:cNvPr name="Freeform 7" id="7"/>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B6CBD8"/>
            </a:solidFill>
          </p:spPr>
        </p:sp>
        <p:sp>
          <p:nvSpPr>
            <p:cNvPr name="TextBox 8" id="8"/>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9" id="9"/>
          <p:cNvSpPr/>
          <p:nvPr/>
        </p:nvSpPr>
        <p:spPr>
          <a:xfrm flipH="false" flipV="false" rot="0">
            <a:off x="7984503" y="2877488"/>
            <a:ext cx="2318994" cy="2348889"/>
          </a:xfrm>
          <a:custGeom>
            <a:avLst/>
            <a:gdLst/>
            <a:ahLst/>
            <a:cxnLst/>
            <a:rect r="r" b="b" t="t" l="l"/>
            <a:pathLst>
              <a:path h="2348889" w="2318994">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2015475" y="2456695"/>
            <a:ext cx="5385764" cy="6426664"/>
            <a:chOff x="0" y="0"/>
            <a:chExt cx="1418473" cy="1692619"/>
          </a:xfrm>
        </p:grpSpPr>
        <p:sp>
          <p:nvSpPr>
            <p:cNvPr name="Freeform 11" id="11"/>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2" id="12"/>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13" id="13"/>
          <p:cNvSpPr/>
          <p:nvPr/>
        </p:nvSpPr>
        <p:spPr>
          <a:xfrm flipH="false" flipV="false" rot="0">
            <a:off x="13595029" y="3088463"/>
            <a:ext cx="2226655" cy="2226655"/>
          </a:xfrm>
          <a:custGeom>
            <a:avLst/>
            <a:gdLst/>
            <a:ahLst/>
            <a:cxnLst/>
            <a:rect r="r" b="b" t="t" l="l"/>
            <a:pathLst>
              <a:path h="2226655" w="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5382" y="6247240"/>
            <a:ext cx="5101887" cy="2632075"/>
          </a:xfrm>
          <a:prstGeom prst="rect">
            <a:avLst/>
          </a:prstGeom>
        </p:spPr>
        <p:txBody>
          <a:bodyPr anchor="t" rtlCol="false" tIns="0" lIns="0" bIns="0" rIns="0">
            <a:spAutoFit/>
          </a:bodyPr>
          <a:lstStyle/>
          <a:p>
            <a:pPr algn="l" marL="539749" indent="-269875" lvl="1">
              <a:lnSpc>
                <a:spcPts val="4249"/>
              </a:lnSpc>
              <a:buFont typeface="Arial"/>
              <a:buChar char="•"/>
            </a:pPr>
            <a:r>
              <a:rPr lang="en-US" sz="2499">
                <a:solidFill>
                  <a:srgbClr val="000000"/>
                </a:solidFill>
                <a:latin typeface="Quicksand"/>
                <a:ea typeface="Quicksand"/>
                <a:cs typeface="Quicksand"/>
                <a:sym typeface="Quicksand"/>
              </a:rPr>
              <a:t>Analyzing data to develop a Geolocational Clustering Model.</a:t>
            </a:r>
          </a:p>
          <a:p>
            <a:pPr algn="l" marL="539749" indent="-269875" lvl="1">
              <a:lnSpc>
                <a:spcPts val="4249"/>
              </a:lnSpc>
              <a:buFont typeface="Arial"/>
              <a:buChar char="•"/>
            </a:pPr>
            <a:r>
              <a:rPr lang="en-US" sz="2499">
                <a:solidFill>
                  <a:srgbClr val="000000"/>
                </a:solidFill>
                <a:latin typeface="Quicksand"/>
                <a:ea typeface="Quicksand"/>
                <a:cs typeface="Quicksand"/>
                <a:sym typeface="Quicksand"/>
              </a:rPr>
              <a:t>Understanding student preferences</a:t>
            </a:r>
          </a:p>
        </p:txBody>
      </p:sp>
      <p:sp>
        <p:nvSpPr>
          <p:cNvPr name="TextBox 15" id="15"/>
          <p:cNvSpPr txBox="true"/>
          <p:nvPr/>
        </p:nvSpPr>
        <p:spPr>
          <a:xfrm rot="0">
            <a:off x="1491170" y="5603352"/>
            <a:ext cx="510188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Analysis Phase</a:t>
            </a:r>
          </a:p>
        </p:txBody>
      </p:sp>
      <p:sp>
        <p:nvSpPr>
          <p:cNvPr name="TextBox 16" id="16"/>
          <p:cNvSpPr txBox="true"/>
          <p:nvPr/>
        </p:nvSpPr>
        <p:spPr>
          <a:xfrm rot="0">
            <a:off x="6451118" y="6222767"/>
            <a:ext cx="5101887" cy="2632075"/>
          </a:xfrm>
          <a:prstGeom prst="rect">
            <a:avLst/>
          </a:prstGeom>
        </p:spPr>
        <p:txBody>
          <a:bodyPr anchor="t" rtlCol="false" tIns="0" lIns="0" bIns="0" rIns="0">
            <a:spAutoFit/>
          </a:bodyPr>
          <a:lstStyle/>
          <a:p>
            <a:pPr algn="l" marL="539749" indent="-269875" lvl="1">
              <a:lnSpc>
                <a:spcPts val="4249"/>
              </a:lnSpc>
              <a:buFont typeface="Arial"/>
              <a:buChar char="•"/>
            </a:pPr>
            <a:r>
              <a:rPr lang="en-US" sz="2499">
                <a:solidFill>
                  <a:srgbClr val="000000"/>
                </a:solidFill>
                <a:latin typeface="Quicksand"/>
                <a:ea typeface="Quicksand"/>
                <a:cs typeface="Quicksand"/>
                <a:sym typeface="Quicksand"/>
              </a:rPr>
              <a:t>Selecting different Machine learning algorithms &amp; analyze their performance based on accuracy, search &amp; commute times.</a:t>
            </a:r>
          </a:p>
        </p:txBody>
      </p:sp>
      <p:sp>
        <p:nvSpPr>
          <p:cNvPr name="TextBox 17" id="17"/>
          <p:cNvSpPr txBox="true"/>
          <p:nvPr/>
        </p:nvSpPr>
        <p:spPr>
          <a:xfrm rot="0">
            <a:off x="6913588" y="5603352"/>
            <a:ext cx="510188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Strategy Development</a:t>
            </a:r>
          </a:p>
        </p:txBody>
      </p:sp>
      <p:sp>
        <p:nvSpPr>
          <p:cNvPr name="TextBox 18" id="18"/>
          <p:cNvSpPr txBox="true"/>
          <p:nvPr/>
        </p:nvSpPr>
        <p:spPr>
          <a:xfrm rot="0">
            <a:off x="12157413" y="6213242"/>
            <a:ext cx="5101887" cy="2730500"/>
          </a:xfrm>
          <a:prstGeom prst="rect">
            <a:avLst/>
          </a:prstGeom>
        </p:spPr>
        <p:txBody>
          <a:bodyPr anchor="t" rtlCol="false" tIns="0" lIns="0" bIns="0" rIns="0">
            <a:spAutoFit/>
          </a:bodyPr>
          <a:lstStyle/>
          <a:p>
            <a:pPr algn="l" marL="561339" indent="-280669" lvl="1">
              <a:lnSpc>
                <a:spcPts val="4419"/>
              </a:lnSpc>
              <a:buFont typeface="Arial"/>
              <a:buChar char="•"/>
            </a:pPr>
            <a:r>
              <a:rPr lang="en-US" sz="2599">
                <a:solidFill>
                  <a:srgbClr val="000000"/>
                </a:solidFill>
                <a:latin typeface="Quicksand"/>
                <a:ea typeface="Quicksand"/>
                <a:cs typeface="Quicksand"/>
                <a:sym typeface="Quicksand"/>
              </a:rPr>
              <a:t>Provide </a:t>
            </a:r>
            <a:r>
              <a:rPr lang="en-US" sz="2599">
                <a:solidFill>
                  <a:srgbClr val="000000"/>
                </a:solidFill>
                <a:latin typeface="Quicksand"/>
                <a:ea typeface="Quicksand"/>
                <a:cs typeface="Quicksand"/>
                <a:sym typeface="Quicksand"/>
              </a:rPr>
              <a:t>User-Friendly Interface</a:t>
            </a:r>
          </a:p>
          <a:p>
            <a:pPr algn="l" marL="561339" indent="-280669" lvl="1">
              <a:lnSpc>
                <a:spcPts val="4419"/>
              </a:lnSpc>
              <a:buFont typeface="Arial"/>
              <a:buChar char="•"/>
            </a:pPr>
            <a:r>
              <a:rPr lang="en-US" sz="2599">
                <a:solidFill>
                  <a:srgbClr val="000000"/>
                </a:solidFill>
                <a:latin typeface="Quicksand"/>
                <a:ea typeface="Quicksand"/>
                <a:cs typeface="Quicksand"/>
                <a:sym typeface="Quicksand"/>
              </a:rPr>
              <a:t>Personalized accommodation recommendations</a:t>
            </a:r>
          </a:p>
        </p:txBody>
      </p:sp>
      <p:sp>
        <p:nvSpPr>
          <p:cNvPr name="TextBox 19" id="19"/>
          <p:cNvSpPr txBox="true"/>
          <p:nvPr/>
        </p:nvSpPr>
        <p:spPr>
          <a:xfrm rot="0">
            <a:off x="12653650" y="5603352"/>
            <a:ext cx="510188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Implementation Plan</a:t>
            </a:r>
          </a:p>
        </p:txBody>
      </p:sp>
      <p:sp>
        <p:nvSpPr>
          <p:cNvPr name="TextBox 20" id="20"/>
          <p:cNvSpPr txBox="true"/>
          <p:nvPr/>
        </p:nvSpPr>
        <p:spPr>
          <a:xfrm rot="0">
            <a:off x="4717609" y="824745"/>
            <a:ext cx="9493846" cy="1184275"/>
          </a:xfrm>
          <a:prstGeom prst="rect">
            <a:avLst/>
          </a:prstGeom>
        </p:spPr>
        <p:txBody>
          <a:bodyPr anchor="t" rtlCol="false" tIns="0" lIns="0" bIns="0" rIns="0">
            <a:spAutoFit/>
          </a:bodyPr>
          <a:lstStyle/>
          <a:p>
            <a:pPr algn="ctr">
              <a:lnSpc>
                <a:spcPts val="9799"/>
              </a:lnSpc>
            </a:pPr>
            <a:r>
              <a:rPr lang="en-US" sz="6999" b="true">
                <a:solidFill>
                  <a:srgbClr val="000000"/>
                </a:solidFill>
                <a:latin typeface="Cormorant Garamond Bold"/>
                <a:ea typeface="Cormorant Garamond Bold"/>
                <a:cs typeface="Cormorant Garamond Bold"/>
                <a:sym typeface="Cormorant Garamond Bold"/>
              </a:rPr>
              <a:t>Proposed Work Continued</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5803656" y="59959"/>
            <a:ext cx="7247533" cy="1184275"/>
          </a:xfrm>
          <a:prstGeom prst="rect">
            <a:avLst/>
          </a:prstGeom>
        </p:spPr>
        <p:txBody>
          <a:bodyPr anchor="t" rtlCol="false" tIns="0" lIns="0" bIns="0" rIns="0">
            <a:spAutoFit/>
          </a:bodyPr>
          <a:lstStyle/>
          <a:p>
            <a:pPr algn="ctr">
              <a:lnSpc>
                <a:spcPts val="9799"/>
              </a:lnSpc>
            </a:pPr>
            <a:r>
              <a:rPr lang="en-US" sz="6999" b="true">
                <a:solidFill>
                  <a:srgbClr val="000000"/>
                </a:solidFill>
                <a:latin typeface="Cormorant Garamond Bold"/>
                <a:ea typeface="Cormorant Garamond Bold"/>
                <a:cs typeface="Cormorant Garamond Bold"/>
                <a:sym typeface="Cormorant Garamond Bold"/>
              </a:rPr>
              <a:t>System Architecture</a:t>
            </a:r>
          </a:p>
        </p:txBody>
      </p:sp>
      <p:grpSp>
        <p:nvGrpSpPr>
          <p:cNvPr name="Group 3" id="3"/>
          <p:cNvGrpSpPr/>
          <p:nvPr/>
        </p:nvGrpSpPr>
        <p:grpSpPr>
          <a:xfrm rot="0">
            <a:off x="2255563" y="5783958"/>
            <a:ext cx="9047679" cy="1242746"/>
            <a:chOff x="0" y="0"/>
            <a:chExt cx="2408681" cy="330845"/>
          </a:xfrm>
        </p:grpSpPr>
        <p:sp>
          <p:nvSpPr>
            <p:cNvPr name="Freeform 4" id="4"/>
            <p:cNvSpPr/>
            <p:nvPr/>
          </p:nvSpPr>
          <p:spPr>
            <a:xfrm flipH="false" flipV="false" rot="0">
              <a:off x="0" y="0"/>
              <a:ext cx="2408681" cy="330845"/>
            </a:xfrm>
            <a:custGeom>
              <a:avLst/>
              <a:gdLst/>
              <a:ahLst/>
              <a:cxnLst/>
              <a:rect r="r" b="b" t="t" l="l"/>
              <a:pathLst>
                <a:path h="330845" w="2408681">
                  <a:moveTo>
                    <a:pt x="0" y="0"/>
                  </a:moveTo>
                  <a:lnTo>
                    <a:pt x="2408681" y="0"/>
                  </a:lnTo>
                  <a:lnTo>
                    <a:pt x="2408681" y="330845"/>
                  </a:lnTo>
                  <a:lnTo>
                    <a:pt x="0" y="330845"/>
                  </a:lnTo>
                  <a:close/>
                </a:path>
              </a:pathLst>
            </a:custGeom>
            <a:solidFill>
              <a:srgbClr val="F4F4F4"/>
            </a:solidFill>
            <a:ln w="38100" cap="sq">
              <a:solidFill>
                <a:srgbClr val="000000"/>
              </a:solidFill>
              <a:prstDash val="solid"/>
              <a:miter/>
            </a:ln>
          </p:spPr>
        </p:sp>
        <p:sp>
          <p:nvSpPr>
            <p:cNvPr name="TextBox 5" id="5"/>
            <p:cNvSpPr txBox="true"/>
            <p:nvPr/>
          </p:nvSpPr>
          <p:spPr>
            <a:xfrm>
              <a:off x="0" y="-47625"/>
              <a:ext cx="2408681" cy="378470"/>
            </a:xfrm>
            <a:prstGeom prst="rect">
              <a:avLst/>
            </a:prstGeom>
          </p:spPr>
          <p:txBody>
            <a:bodyPr anchor="ctr" rtlCol="false" tIns="50800" lIns="50800" bIns="50800" rIns="50800"/>
            <a:lstStyle/>
            <a:p>
              <a:pPr algn="ctr">
                <a:lnSpc>
                  <a:spcPts val="3779"/>
                </a:lnSpc>
              </a:pPr>
              <a:r>
                <a:rPr lang="en-US" b="true" sz="2700">
                  <a:solidFill>
                    <a:srgbClr val="000000"/>
                  </a:solidFill>
                  <a:latin typeface="Fira Sans Medium"/>
                  <a:ea typeface="Fira Sans Medium"/>
                  <a:cs typeface="Fira Sans Medium"/>
                  <a:sym typeface="Fira Sans Medium"/>
                </a:rPr>
                <a:t>Geolocational Clustering using ML Algorithms(K-means, GMM, Mean Shift)</a:t>
              </a:r>
            </a:p>
          </p:txBody>
        </p:sp>
      </p:grpSp>
      <p:grpSp>
        <p:nvGrpSpPr>
          <p:cNvPr name="Group 6" id="6"/>
          <p:cNvGrpSpPr/>
          <p:nvPr/>
        </p:nvGrpSpPr>
        <p:grpSpPr>
          <a:xfrm rot="0">
            <a:off x="3553923" y="7511712"/>
            <a:ext cx="2681259" cy="1242746"/>
            <a:chOff x="0" y="0"/>
            <a:chExt cx="713807" cy="330845"/>
          </a:xfrm>
        </p:grpSpPr>
        <p:sp>
          <p:nvSpPr>
            <p:cNvPr name="Freeform 7" id="7"/>
            <p:cNvSpPr/>
            <p:nvPr/>
          </p:nvSpPr>
          <p:spPr>
            <a:xfrm flipH="false" flipV="false" rot="0">
              <a:off x="0" y="0"/>
              <a:ext cx="713807" cy="330845"/>
            </a:xfrm>
            <a:custGeom>
              <a:avLst/>
              <a:gdLst/>
              <a:ahLst/>
              <a:cxnLst/>
              <a:rect r="r" b="b" t="t" l="l"/>
              <a:pathLst>
                <a:path h="330845" w="713807">
                  <a:moveTo>
                    <a:pt x="0" y="0"/>
                  </a:moveTo>
                  <a:lnTo>
                    <a:pt x="713807" y="0"/>
                  </a:lnTo>
                  <a:lnTo>
                    <a:pt x="713807" y="330845"/>
                  </a:lnTo>
                  <a:lnTo>
                    <a:pt x="0" y="330845"/>
                  </a:lnTo>
                  <a:close/>
                </a:path>
              </a:pathLst>
            </a:custGeom>
            <a:solidFill>
              <a:srgbClr val="F4F4F4"/>
            </a:solidFill>
            <a:ln w="38100" cap="sq">
              <a:solidFill>
                <a:srgbClr val="000000"/>
              </a:solidFill>
              <a:prstDash val="solid"/>
              <a:miter/>
            </a:ln>
          </p:spPr>
        </p:sp>
        <p:sp>
          <p:nvSpPr>
            <p:cNvPr name="TextBox 8" id="8"/>
            <p:cNvSpPr txBox="true"/>
            <p:nvPr/>
          </p:nvSpPr>
          <p:spPr>
            <a:xfrm>
              <a:off x="0" y="-47625"/>
              <a:ext cx="713807" cy="378470"/>
            </a:xfrm>
            <a:prstGeom prst="rect">
              <a:avLst/>
            </a:prstGeom>
          </p:spPr>
          <p:txBody>
            <a:bodyPr anchor="ctr" rtlCol="false" tIns="50800" lIns="50800" bIns="50800" rIns="50800"/>
            <a:lstStyle/>
            <a:p>
              <a:pPr algn="ctr">
                <a:lnSpc>
                  <a:spcPts val="3779"/>
                </a:lnSpc>
              </a:pPr>
              <a:r>
                <a:rPr lang="en-US" sz="2700">
                  <a:solidFill>
                    <a:srgbClr val="000000"/>
                  </a:solidFill>
                  <a:latin typeface="Fira Sans"/>
                  <a:ea typeface="Fira Sans"/>
                  <a:cs typeface="Fira Sans"/>
                  <a:sym typeface="Fira Sans"/>
                </a:rPr>
                <a:t>Cluster density, cluster size</a:t>
              </a:r>
            </a:p>
          </p:txBody>
        </p:sp>
      </p:grpSp>
      <p:grpSp>
        <p:nvGrpSpPr>
          <p:cNvPr name="Group 9" id="9"/>
          <p:cNvGrpSpPr/>
          <p:nvPr/>
        </p:nvGrpSpPr>
        <p:grpSpPr>
          <a:xfrm rot="0">
            <a:off x="6483089" y="8658798"/>
            <a:ext cx="5888669" cy="1242746"/>
            <a:chOff x="0" y="0"/>
            <a:chExt cx="1567687" cy="330845"/>
          </a:xfrm>
        </p:grpSpPr>
        <p:sp>
          <p:nvSpPr>
            <p:cNvPr name="Freeform 10" id="10"/>
            <p:cNvSpPr/>
            <p:nvPr/>
          </p:nvSpPr>
          <p:spPr>
            <a:xfrm flipH="false" flipV="false" rot="0">
              <a:off x="0" y="0"/>
              <a:ext cx="1567687" cy="330845"/>
            </a:xfrm>
            <a:custGeom>
              <a:avLst/>
              <a:gdLst/>
              <a:ahLst/>
              <a:cxnLst/>
              <a:rect r="r" b="b" t="t" l="l"/>
              <a:pathLst>
                <a:path h="330845" w="1567687">
                  <a:moveTo>
                    <a:pt x="0" y="0"/>
                  </a:moveTo>
                  <a:lnTo>
                    <a:pt x="1567687" y="0"/>
                  </a:lnTo>
                  <a:lnTo>
                    <a:pt x="1567687" y="330845"/>
                  </a:lnTo>
                  <a:lnTo>
                    <a:pt x="0" y="330845"/>
                  </a:lnTo>
                  <a:close/>
                </a:path>
              </a:pathLst>
            </a:custGeom>
            <a:solidFill>
              <a:srgbClr val="F4F4F4"/>
            </a:solidFill>
            <a:ln w="38100" cap="sq">
              <a:solidFill>
                <a:srgbClr val="000000"/>
              </a:solidFill>
              <a:prstDash val="solid"/>
              <a:miter/>
            </a:ln>
          </p:spPr>
        </p:sp>
        <p:sp>
          <p:nvSpPr>
            <p:cNvPr name="TextBox 11" id="11"/>
            <p:cNvSpPr txBox="true"/>
            <p:nvPr/>
          </p:nvSpPr>
          <p:spPr>
            <a:xfrm>
              <a:off x="0" y="-47625"/>
              <a:ext cx="1567687" cy="378470"/>
            </a:xfrm>
            <a:prstGeom prst="rect">
              <a:avLst/>
            </a:prstGeom>
          </p:spPr>
          <p:txBody>
            <a:bodyPr anchor="ctr" rtlCol="false" tIns="50800" lIns="50800" bIns="50800" rIns="50800"/>
            <a:lstStyle/>
            <a:p>
              <a:pPr algn="ctr">
                <a:lnSpc>
                  <a:spcPts val="3779"/>
                </a:lnSpc>
              </a:pPr>
              <a:r>
                <a:rPr lang="en-US" sz="2700">
                  <a:solidFill>
                    <a:srgbClr val="000000"/>
                  </a:solidFill>
                  <a:latin typeface="Fira Sans"/>
                  <a:ea typeface="Fira Sans"/>
                  <a:cs typeface="Fira Sans"/>
                  <a:sym typeface="Fira Sans"/>
                </a:rPr>
                <a:t>Suggesting Accommodation based on user preferences</a:t>
              </a:r>
            </a:p>
          </p:txBody>
        </p:sp>
      </p:grpSp>
      <p:grpSp>
        <p:nvGrpSpPr>
          <p:cNvPr name="Group 12" id="12"/>
          <p:cNvGrpSpPr/>
          <p:nvPr/>
        </p:nvGrpSpPr>
        <p:grpSpPr>
          <a:xfrm rot="0">
            <a:off x="10026434" y="2507833"/>
            <a:ext cx="3701397" cy="1170822"/>
            <a:chOff x="0" y="0"/>
            <a:chExt cx="985389" cy="311697"/>
          </a:xfrm>
        </p:grpSpPr>
        <p:sp>
          <p:nvSpPr>
            <p:cNvPr name="Freeform 13" id="13"/>
            <p:cNvSpPr/>
            <p:nvPr/>
          </p:nvSpPr>
          <p:spPr>
            <a:xfrm flipH="false" flipV="false" rot="0">
              <a:off x="0" y="0"/>
              <a:ext cx="985389" cy="311697"/>
            </a:xfrm>
            <a:custGeom>
              <a:avLst/>
              <a:gdLst/>
              <a:ahLst/>
              <a:cxnLst/>
              <a:rect r="r" b="b" t="t" l="l"/>
              <a:pathLst>
                <a:path h="311697" w="985389">
                  <a:moveTo>
                    <a:pt x="0" y="0"/>
                  </a:moveTo>
                  <a:lnTo>
                    <a:pt x="985389" y="0"/>
                  </a:lnTo>
                  <a:lnTo>
                    <a:pt x="985389" y="311697"/>
                  </a:lnTo>
                  <a:lnTo>
                    <a:pt x="0" y="311697"/>
                  </a:lnTo>
                  <a:close/>
                </a:path>
              </a:pathLst>
            </a:custGeom>
            <a:solidFill>
              <a:srgbClr val="F4F4F4"/>
            </a:solidFill>
            <a:ln w="38100" cap="sq">
              <a:solidFill>
                <a:srgbClr val="000000"/>
              </a:solidFill>
              <a:prstDash val="solid"/>
              <a:miter/>
            </a:ln>
          </p:spPr>
        </p:sp>
        <p:sp>
          <p:nvSpPr>
            <p:cNvPr name="TextBox 14" id="14"/>
            <p:cNvSpPr txBox="true"/>
            <p:nvPr/>
          </p:nvSpPr>
          <p:spPr>
            <a:xfrm>
              <a:off x="0" y="-47625"/>
              <a:ext cx="985389" cy="359322"/>
            </a:xfrm>
            <a:prstGeom prst="rect">
              <a:avLst/>
            </a:prstGeom>
          </p:spPr>
          <p:txBody>
            <a:bodyPr anchor="ctr" rtlCol="false" tIns="50800" lIns="50800" bIns="50800" rIns="50800"/>
            <a:lstStyle/>
            <a:p>
              <a:pPr algn="ctr">
                <a:lnSpc>
                  <a:spcPts val="3779"/>
                </a:lnSpc>
              </a:pPr>
              <a:r>
                <a:rPr lang="en-US" sz="2700">
                  <a:solidFill>
                    <a:srgbClr val="000000"/>
                  </a:solidFill>
                  <a:latin typeface="Fira Sans"/>
                  <a:ea typeface="Fira Sans"/>
                  <a:cs typeface="Fira Sans"/>
                  <a:sym typeface="Fira Sans"/>
                </a:rPr>
                <a:t>Data normalization</a:t>
              </a:r>
            </a:p>
          </p:txBody>
        </p:sp>
      </p:grpSp>
      <p:grpSp>
        <p:nvGrpSpPr>
          <p:cNvPr name="Group 15" id="15"/>
          <p:cNvGrpSpPr/>
          <p:nvPr/>
        </p:nvGrpSpPr>
        <p:grpSpPr>
          <a:xfrm rot="0">
            <a:off x="13552446" y="8851341"/>
            <a:ext cx="3848017" cy="857659"/>
            <a:chOff x="0" y="0"/>
            <a:chExt cx="1024423" cy="228327"/>
          </a:xfrm>
        </p:grpSpPr>
        <p:sp>
          <p:nvSpPr>
            <p:cNvPr name="Freeform 16" id="16"/>
            <p:cNvSpPr/>
            <p:nvPr/>
          </p:nvSpPr>
          <p:spPr>
            <a:xfrm flipH="false" flipV="false" rot="0">
              <a:off x="0" y="0"/>
              <a:ext cx="1024423" cy="228327"/>
            </a:xfrm>
            <a:custGeom>
              <a:avLst/>
              <a:gdLst/>
              <a:ahLst/>
              <a:cxnLst/>
              <a:rect r="r" b="b" t="t" l="l"/>
              <a:pathLst>
                <a:path h="228327" w="1024423">
                  <a:moveTo>
                    <a:pt x="0" y="0"/>
                  </a:moveTo>
                  <a:lnTo>
                    <a:pt x="1024423" y="0"/>
                  </a:lnTo>
                  <a:lnTo>
                    <a:pt x="1024423" y="228327"/>
                  </a:lnTo>
                  <a:lnTo>
                    <a:pt x="0" y="228327"/>
                  </a:lnTo>
                  <a:close/>
                </a:path>
              </a:pathLst>
            </a:custGeom>
            <a:solidFill>
              <a:srgbClr val="F4F4F4"/>
            </a:solidFill>
            <a:ln w="38100" cap="sq">
              <a:solidFill>
                <a:srgbClr val="000000"/>
              </a:solidFill>
              <a:prstDash val="solid"/>
              <a:miter/>
            </a:ln>
          </p:spPr>
        </p:sp>
        <p:sp>
          <p:nvSpPr>
            <p:cNvPr name="TextBox 17" id="17"/>
            <p:cNvSpPr txBox="true"/>
            <p:nvPr/>
          </p:nvSpPr>
          <p:spPr>
            <a:xfrm>
              <a:off x="0" y="-47625"/>
              <a:ext cx="1024423" cy="275952"/>
            </a:xfrm>
            <a:prstGeom prst="rect">
              <a:avLst/>
            </a:prstGeom>
          </p:spPr>
          <p:txBody>
            <a:bodyPr anchor="ctr" rtlCol="false" tIns="50800" lIns="50800" bIns="50800" rIns="50800"/>
            <a:lstStyle/>
            <a:p>
              <a:pPr algn="ctr">
                <a:lnSpc>
                  <a:spcPts val="3779"/>
                </a:lnSpc>
              </a:pPr>
              <a:r>
                <a:rPr lang="en-US" sz="2700">
                  <a:solidFill>
                    <a:srgbClr val="000000"/>
                  </a:solidFill>
                  <a:latin typeface="Fira Sans"/>
                  <a:ea typeface="Fira Sans"/>
                  <a:cs typeface="Fira Sans"/>
                  <a:sym typeface="Fira Sans"/>
                </a:rPr>
                <a:t>End</a:t>
              </a:r>
            </a:p>
          </p:txBody>
        </p:sp>
      </p:grpSp>
      <p:sp>
        <p:nvSpPr>
          <p:cNvPr name="AutoShape 18" id="18"/>
          <p:cNvSpPr/>
          <p:nvPr/>
        </p:nvSpPr>
        <p:spPr>
          <a:xfrm flipH="true">
            <a:off x="8100807" y="2877718"/>
            <a:ext cx="1925627" cy="0"/>
          </a:xfrm>
          <a:prstGeom prst="line">
            <a:avLst/>
          </a:prstGeom>
          <a:ln cap="flat" w="38100">
            <a:solidFill>
              <a:srgbClr val="000000"/>
            </a:solidFill>
            <a:prstDash val="solid"/>
            <a:headEnd type="none" len="sm" w="sm"/>
            <a:tailEnd type="arrow" len="sm" w="med"/>
          </a:ln>
        </p:spPr>
      </p:sp>
      <p:sp>
        <p:nvSpPr>
          <p:cNvPr name="AutoShape 19" id="19"/>
          <p:cNvSpPr/>
          <p:nvPr/>
        </p:nvSpPr>
        <p:spPr>
          <a:xfrm flipV="true">
            <a:off x="8100807" y="3248187"/>
            <a:ext cx="1925627" cy="0"/>
          </a:xfrm>
          <a:prstGeom prst="line">
            <a:avLst/>
          </a:prstGeom>
          <a:ln cap="flat" w="38100">
            <a:solidFill>
              <a:srgbClr val="000000"/>
            </a:solidFill>
            <a:prstDash val="solid"/>
            <a:headEnd type="none" len="sm" w="sm"/>
            <a:tailEnd type="arrow" len="sm" w="med"/>
          </a:ln>
        </p:spPr>
      </p:sp>
      <p:sp>
        <p:nvSpPr>
          <p:cNvPr name="AutoShape 20" id="20"/>
          <p:cNvSpPr/>
          <p:nvPr/>
        </p:nvSpPr>
        <p:spPr>
          <a:xfrm>
            <a:off x="6779402" y="3482763"/>
            <a:ext cx="0" cy="577210"/>
          </a:xfrm>
          <a:prstGeom prst="line">
            <a:avLst/>
          </a:prstGeom>
          <a:ln cap="flat" w="38100">
            <a:solidFill>
              <a:srgbClr val="000000"/>
            </a:solidFill>
            <a:prstDash val="solid"/>
            <a:headEnd type="none" len="sm" w="sm"/>
            <a:tailEnd type="arrow" len="sm" w="med"/>
          </a:ln>
        </p:spPr>
      </p:sp>
      <p:sp>
        <p:nvSpPr>
          <p:cNvPr name="AutoShape 21" id="21"/>
          <p:cNvSpPr/>
          <p:nvPr/>
        </p:nvSpPr>
        <p:spPr>
          <a:xfrm flipH="true">
            <a:off x="9427423" y="6980355"/>
            <a:ext cx="0" cy="1678443"/>
          </a:xfrm>
          <a:prstGeom prst="line">
            <a:avLst/>
          </a:prstGeom>
          <a:ln cap="flat" w="38100">
            <a:solidFill>
              <a:srgbClr val="000000"/>
            </a:solidFill>
            <a:prstDash val="solid"/>
            <a:headEnd type="none" len="sm" w="sm"/>
            <a:tailEnd type="arrow" len="sm" w="med"/>
          </a:ln>
        </p:spPr>
      </p:sp>
      <p:sp>
        <p:nvSpPr>
          <p:cNvPr name="AutoShape 22" id="22"/>
          <p:cNvSpPr/>
          <p:nvPr/>
        </p:nvSpPr>
        <p:spPr>
          <a:xfrm>
            <a:off x="4894552" y="6980355"/>
            <a:ext cx="0" cy="531357"/>
          </a:xfrm>
          <a:prstGeom prst="line">
            <a:avLst/>
          </a:prstGeom>
          <a:ln cap="flat" w="38100">
            <a:solidFill>
              <a:srgbClr val="000000"/>
            </a:solidFill>
            <a:prstDash val="solid"/>
            <a:headEnd type="none" len="sm" w="sm"/>
            <a:tailEnd type="arrow" len="sm" w="med"/>
          </a:ln>
        </p:spPr>
      </p:sp>
      <p:sp>
        <p:nvSpPr>
          <p:cNvPr name="AutoShape 23" id="23"/>
          <p:cNvSpPr/>
          <p:nvPr/>
        </p:nvSpPr>
        <p:spPr>
          <a:xfrm flipH="true">
            <a:off x="6779402" y="5302719"/>
            <a:ext cx="0" cy="481239"/>
          </a:xfrm>
          <a:prstGeom prst="line">
            <a:avLst/>
          </a:prstGeom>
          <a:ln cap="flat" w="38100">
            <a:solidFill>
              <a:srgbClr val="000000"/>
            </a:solidFill>
            <a:prstDash val="solid"/>
            <a:headEnd type="none" len="sm" w="sm"/>
            <a:tailEnd type="arrow" len="sm" w="med"/>
          </a:ln>
        </p:spPr>
      </p:sp>
      <p:grpSp>
        <p:nvGrpSpPr>
          <p:cNvPr name="Group 24" id="24"/>
          <p:cNvGrpSpPr/>
          <p:nvPr/>
        </p:nvGrpSpPr>
        <p:grpSpPr>
          <a:xfrm rot="0">
            <a:off x="4698323" y="4059973"/>
            <a:ext cx="4162159" cy="1242746"/>
            <a:chOff x="0" y="0"/>
            <a:chExt cx="1108054" cy="330845"/>
          </a:xfrm>
        </p:grpSpPr>
        <p:sp>
          <p:nvSpPr>
            <p:cNvPr name="Freeform 25" id="25"/>
            <p:cNvSpPr/>
            <p:nvPr/>
          </p:nvSpPr>
          <p:spPr>
            <a:xfrm flipH="false" flipV="false" rot="0">
              <a:off x="0" y="0"/>
              <a:ext cx="1108054" cy="330845"/>
            </a:xfrm>
            <a:custGeom>
              <a:avLst/>
              <a:gdLst/>
              <a:ahLst/>
              <a:cxnLst/>
              <a:rect r="r" b="b" t="t" l="l"/>
              <a:pathLst>
                <a:path h="330845" w="1108054">
                  <a:moveTo>
                    <a:pt x="0" y="0"/>
                  </a:moveTo>
                  <a:lnTo>
                    <a:pt x="1108054" y="0"/>
                  </a:lnTo>
                  <a:lnTo>
                    <a:pt x="1108054" y="330845"/>
                  </a:lnTo>
                  <a:lnTo>
                    <a:pt x="0" y="330845"/>
                  </a:lnTo>
                  <a:close/>
                </a:path>
              </a:pathLst>
            </a:custGeom>
            <a:solidFill>
              <a:srgbClr val="F4F4F4"/>
            </a:solidFill>
            <a:ln w="38100" cap="sq">
              <a:solidFill>
                <a:srgbClr val="000000"/>
              </a:solidFill>
              <a:prstDash val="solid"/>
              <a:miter/>
            </a:ln>
          </p:spPr>
        </p:sp>
        <p:sp>
          <p:nvSpPr>
            <p:cNvPr name="TextBox 26" id="26"/>
            <p:cNvSpPr txBox="true"/>
            <p:nvPr/>
          </p:nvSpPr>
          <p:spPr>
            <a:xfrm>
              <a:off x="0" y="-47625"/>
              <a:ext cx="1108054" cy="378470"/>
            </a:xfrm>
            <a:prstGeom prst="rect">
              <a:avLst/>
            </a:prstGeom>
          </p:spPr>
          <p:txBody>
            <a:bodyPr anchor="ctr" rtlCol="false" tIns="50800" lIns="50800" bIns="50800" rIns="50800"/>
            <a:lstStyle/>
            <a:p>
              <a:pPr algn="ctr">
                <a:lnSpc>
                  <a:spcPts val="3779"/>
                </a:lnSpc>
              </a:pPr>
              <a:r>
                <a:rPr lang="en-US" sz="2700">
                  <a:solidFill>
                    <a:srgbClr val="100F0D"/>
                  </a:solidFill>
                  <a:latin typeface="Fira Sans"/>
                  <a:ea typeface="Fira Sans"/>
                  <a:cs typeface="Fira Sans"/>
                  <a:sym typeface="Fira Sans"/>
                </a:rPr>
                <a:t>K-means clustering, GMM, Mean shift</a:t>
              </a:r>
            </a:p>
          </p:txBody>
        </p:sp>
      </p:grpSp>
      <p:grpSp>
        <p:nvGrpSpPr>
          <p:cNvPr name="Group 27" id="27"/>
          <p:cNvGrpSpPr/>
          <p:nvPr/>
        </p:nvGrpSpPr>
        <p:grpSpPr>
          <a:xfrm rot="0">
            <a:off x="5457997" y="2703725"/>
            <a:ext cx="2642810" cy="779038"/>
            <a:chOff x="0" y="0"/>
            <a:chExt cx="703571" cy="207396"/>
          </a:xfrm>
        </p:grpSpPr>
        <p:sp>
          <p:nvSpPr>
            <p:cNvPr name="Freeform 28" id="28"/>
            <p:cNvSpPr/>
            <p:nvPr/>
          </p:nvSpPr>
          <p:spPr>
            <a:xfrm flipH="false" flipV="false" rot="0">
              <a:off x="0" y="0"/>
              <a:ext cx="703571" cy="207396"/>
            </a:xfrm>
            <a:custGeom>
              <a:avLst/>
              <a:gdLst/>
              <a:ahLst/>
              <a:cxnLst/>
              <a:rect r="r" b="b" t="t" l="l"/>
              <a:pathLst>
                <a:path h="207396" w="703571">
                  <a:moveTo>
                    <a:pt x="0" y="0"/>
                  </a:moveTo>
                  <a:lnTo>
                    <a:pt x="703571" y="0"/>
                  </a:lnTo>
                  <a:lnTo>
                    <a:pt x="703571" y="207396"/>
                  </a:lnTo>
                  <a:lnTo>
                    <a:pt x="0" y="207396"/>
                  </a:lnTo>
                  <a:close/>
                </a:path>
              </a:pathLst>
            </a:custGeom>
            <a:solidFill>
              <a:srgbClr val="F4F4F4"/>
            </a:solidFill>
            <a:ln w="38100" cap="sq">
              <a:solidFill>
                <a:srgbClr val="000000"/>
              </a:solidFill>
              <a:prstDash val="solid"/>
              <a:miter/>
            </a:ln>
          </p:spPr>
        </p:sp>
        <p:sp>
          <p:nvSpPr>
            <p:cNvPr name="TextBox 29" id="29"/>
            <p:cNvSpPr txBox="true"/>
            <p:nvPr/>
          </p:nvSpPr>
          <p:spPr>
            <a:xfrm>
              <a:off x="0" y="-47625"/>
              <a:ext cx="703571" cy="255021"/>
            </a:xfrm>
            <a:prstGeom prst="rect">
              <a:avLst/>
            </a:prstGeom>
          </p:spPr>
          <p:txBody>
            <a:bodyPr anchor="ctr" rtlCol="false" tIns="50800" lIns="50800" bIns="50800" rIns="50800"/>
            <a:lstStyle/>
            <a:p>
              <a:pPr algn="ctr">
                <a:lnSpc>
                  <a:spcPts val="3779"/>
                </a:lnSpc>
              </a:pPr>
              <a:r>
                <a:rPr lang="en-US" sz="2700">
                  <a:solidFill>
                    <a:srgbClr val="000000"/>
                  </a:solidFill>
                  <a:latin typeface="Fira Sans"/>
                  <a:ea typeface="Fira Sans"/>
                  <a:cs typeface="Fira Sans"/>
                  <a:sym typeface="Fira Sans"/>
                </a:rPr>
                <a:t>Data Set</a:t>
              </a:r>
            </a:p>
          </p:txBody>
        </p:sp>
      </p:grpSp>
      <p:sp>
        <p:nvSpPr>
          <p:cNvPr name="AutoShape 30" id="30"/>
          <p:cNvSpPr/>
          <p:nvPr/>
        </p:nvSpPr>
        <p:spPr>
          <a:xfrm>
            <a:off x="12371757" y="9280171"/>
            <a:ext cx="1180689" cy="0"/>
          </a:xfrm>
          <a:prstGeom prst="line">
            <a:avLst/>
          </a:prstGeom>
          <a:ln cap="flat" w="38100">
            <a:solidFill>
              <a:srgbClr val="000000"/>
            </a:solidFill>
            <a:prstDash val="solid"/>
            <a:headEnd type="none" len="sm" w="sm"/>
            <a:tailEnd type="arrow" len="sm" w="med"/>
          </a:ln>
        </p:spPr>
      </p:sp>
      <p:grpSp>
        <p:nvGrpSpPr>
          <p:cNvPr name="Group 31" id="31"/>
          <p:cNvGrpSpPr/>
          <p:nvPr/>
        </p:nvGrpSpPr>
        <p:grpSpPr>
          <a:xfrm rot="0">
            <a:off x="5457997" y="1391287"/>
            <a:ext cx="2642810" cy="779038"/>
            <a:chOff x="0" y="0"/>
            <a:chExt cx="703571" cy="207396"/>
          </a:xfrm>
        </p:grpSpPr>
        <p:sp>
          <p:nvSpPr>
            <p:cNvPr name="Freeform 32" id="32"/>
            <p:cNvSpPr/>
            <p:nvPr/>
          </p:nvSpPr>
          <p:spPr>
            <a:xfrm flipH="false" flipV="false" rot="0">
              <a:off x="0" y="0"/>
              <a:ext cx="703571" cy="207396"/>
            </a:xfrm>
            <a:custGeom>
              <a:avLst/>
              <a:gdLst/>
              <a:ahLst/>
              <a:cxnLst/>
              <a:rect r="r" b="b" t="t" l="l"/>
              <a:pathLst>
                <a:path h="207396" w="703571">
                  <a:moveTo>
                    <a:pt x="0" y="0"/>
                  </a:moveTo>
                  <a:lnTo>
                    <a:pt x="703571" y="0"/>
                  </a:lnTo>
                  <a:lnTo>
                    <a:pt x="703571" y="207396"/>
                  </a:lnTo>
                  <a:lnTo>
                    <a:pt x="0" y="207396"/>
                  </a:lnTo>
                  <a:close/>
                </a:path>
              </a:pathLst>
            </a:custGeom>
            <a:solidFill>
              <a:srgbClr val="F4F4F4"/>
            </a:solidFill>
            <a:ln w="38100" cap="sq">
              <a:solidFill>
                <a:srgbClr val="000000"/>
              </a:solidFill>
              <a:prstDash val="solid"/>
              <a:miter/>
            </a:ln>
          </p:spPr>
        </p:sp>
        <p:sp>
          <p:nvSpPr>
            <p:cNvPr name="TextBox 33" id="33"/>
            <p:cNvSpPr txBox="true"/>
            <p:nvPr/>
          </p:nvSpPr>
          <p:spPr>
            <a:xfrm>
              <a:off x="0" y="-47625"/>
              <a:ext cx="703571" cy="255021"/>
            </a:xfrm>
            <a:prstGeom prst="rect">
              <a:avLst/>
            </a:prstGeom>
          </p:spPr>
          <p:txBody>
            <a:bodyPr anchor="ctr" rtlCol="false" tIns="50800" lIns="50800" bIns="50800" rIns="50800"/>
            <a:lstStyle/>
            <a:p>
              <a:pPr algn="ctr">
                <a:lnSpc>
                  <a:spcPts val="3779"/>
                </a:lnSpc>
              </a:pPr>
              <a:r>
                <a:rPr lang="en-US" sz="2700">
                  <a:solidFill>
                    <a:srgbClr val="000000"/>
                  </a:solidFill>
                  <a:latin typeface="Fira Sans"/>
                  <a:ea typeface="Fira Sans"/>
                  <a:cs typeface="Fira Sans"/>
                  <a:sym typeface="Fira Sans"/>
                </a:rPr>
                <a:t>Start</a:t>
              </a:r>
            </a:p>
          </p:txBody>
        </p:sp>
      </p:grpSp>
      <p:sp>
        <p:nvSpPr>
          <p:cNvPr name="AutoShape 34" id="34"/>
          <p:cNvSpPr/>
          <p:nvPr/>
        </p:nvSpPr>
        <p:spPr>
          <a:xfrm>
            <a:off x="6760352" y="2170325"/>
            <a:ext cx="0" cy="577210"/>
          </a:xfrm>
          <a:prstGeom prst="line">
            <a:avLst/>
          </a:prstGeom>
          <a:ln cap="flat" w="38100">
            <a:solidFill>
              <a:srgbClr val="000000"/>
            </a:solidFill>
            <a:prstDash val="solid"/>
            <a:headEnd type="none" len="sm" w="sm"/>
            <a:tailEnd type="arrow" len="sm" w="med"/>
          </a:ln>
        </p:spPr>
      </p:sp>
      <p:sp>
        <p:nvSpPr>
          <p:cNvPr name="AutoShape 35" id="35"/>
          <p:cNvSpPr/>
          <p:nvPr/>
        </p:nvSpPr>
        <p:spPr>
          <a:xfrm>
            <a:off x="4894552" y="8754458"/>
            <a:ext cx="1588536" cy="525714"/>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2102793" y="561609"/>
            <a:ext cx="14082415" cy="1441451"/>
          </a:xfrm>
          <a:prstGeom prst="rect">
            <a:avLst/>
          </a:prstGeom>
        </p:spPr>
        <p:txBody>
          <a:bodyPr anchor="t" rtlCol="false" tIns="0" lIns="0" bIns="0" rIns="0">
            <a:spAutoFit/>
          </a:bodyPr>
          <a:lstStyle/>
          <a:p>
            <a:pPr algn="ctr">
              <a:lnSpc>
                <a:spcPts val="11899"/>
              </a:lnSpc>
            </a:pPr>
            <a:r>
              <a:rPr lang="en-US" sz="8499" b="true">
                <a:solidFill>
                  <a:srgbClr val="000000"/>
                </a:solidFill>
                <a:latin typeface="Cormorant Garamond Bold"/>
                <a:ea typeface="Cormorant Garamond Bold"/>
                <a:cs typeface="Cormorant Garamond Bold"/>
                <a:sym typeface="Cormorant Garamond Bold"/>
              </a:rPr>
              <a:t>Gaussian Mixture Model (GMM)</a:t>
            </a:r>
          </a:p>
        </p:txBody>
      </p:sp>
      <p:sp>
        <p:nvSpPr>
          <p:cNvPr name="TextBox 3" id="3"/>
          <p:cNvSpPr txBox="true"/>
          <p:nvPr/>
        </p:nvSpPr>
        <p:spPr>
          <a:xfrm rot="0">
            <a:off x="1233467" y="2493531"/>
            <a:ext cx="14951740" cy="579501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GMM models data as a mixture of multiple Gaussian distributions.  </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Used in clustering, density estimation, image segmentation, and speech recognition.</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Trained using the </a:t>
            </a:r>
            <a:r>
              <a:rPr lang="en-US" b="true" sz="3600">
                <a:solidFill>
                  <a:srgbClr val="000000"/>
                </a:solidFill>
                <a:latin typeface="Times New Roman Bold"/>
                <a:ea typeface="Times New Roman Bold"/>
                <a:cs typeface="Times New Roman Bold"/>
                <a:sym typeface="Times New Roman Bold"/>
              </a:rPr>
              <a:t>Expectation Maximization(EM) algorithm</a:t>
            </a:r>
            <a:r>
              <a:rPr lang="en-US" sz="3600">
                <a:solidFill>
                  <a:srgbClr val="000000"/>
                </a:solidFill>
                <a:latin typeface="Times New Roman"/>
                <a:ea typeface="Times New Roman"/>
                <a:cs typeface="Times New Roman"/>
                <a:sym typeface="Times New Roman"/>
              </a:rPr>
              <a:t> for assigning clusters and updating parameters. The EM algorithm is an iterative process to estimate model parameters by alternating between guessing and refining them based on incomplete or hidden data.</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The advantages include </a:t>
            </a:r>
            <a:r>
              <a:rPr lang="en-US" b="true" sz="3600">
                <a:solidFill>
                  <a:srgbClr val="000000"/>
                </a:solidFill>
                <a:latin typeface="Times New Roman Bold"/>
                <a:ea typeface="Times New Roman Bold"/>
                <a:cs typeface="Times New Roman Bold"/>
                <a:sym typeface="Times New Roman Bold"/>
              </a:rPr>
              <a:t>handling overlapping clusters,</a:t>
            </a:r>
            <a:r>
              <a:rPr lang="en-US" sz="3600">
                <a:solidFill>
                  <a:srgbClr val="000000"/>
                </a:solidFill>
                <a:latin typeface="Times New Roman"/>
                <a:ea typeface="Times New Roman"/>
                <a:cs typeface="Times New Roman"/>
                <a:sym typeface="Times New Roman"/>
              </a:rPr>
              <a:t> supporting flexible covariance structures.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582866" y="542559"/>
            <a:ext cx="512226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ormorant Garamond Bold"/>
                <a:ea typeface="Cormorant Garamond Bold"/>
                <a:cs typeface="Cormorant Garamond Bold"/>
                <a:sym typeface="Cormorant Garamond Bold"/>
              </a:rPr>
              <a:t>Mean Shift</a:t>
            </a:r>
          </a:p>
        </p:txBody>
      </p:sp>
      <p:sp>
        <p:nvSpPr>
          <p:cNvPr name="TextBox 3" id="3"/>
          <p:cNvSpPr txBox="true"/>
          <p:nvPr/>
        </p:nvSpPr>
        <p:spPr>
          <a:xfrm rot="0">
            <a:off x="1244467" y="2493645"/>
            <a:ext cx="14951740" cy="51568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Mean shift algorithm is a clustering algorithm that shifts data points toward high-density regions.</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It iteratively moves points to the mode (center) of their neighbors.</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It determines neighborhood size, affecting cluster granularity.</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The pros include working with varying densities and there is no need to specify the cluster count.</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Some of the applications include image segmentation, clustering, and object tracking.</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4508351" y="542559"/>
            <a:ext cx="927129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ormorant Garamond Bold"/>
                <a:ea typeface="Cormorant Garamond Bold"/>
                <a:cs typeface="Cormorant Garamond Bold"/>
                <a:sym typeface="Cormorant Garamond Bold"/>
              </a:rPr>
              <a:t>K-Means Clustering</a:t>
            </a:r>
          </a:p>
        </p:txBody>
      </p:sp>
      <p:sp>
        <p:nvSpPr>
          <p:cNvPr name="TextBox 3" id="3"/>
          <p:cNvSpPr txBox="true"/>
          <p:nvPr/>
        </p:nvSpPr>
        <p:spPr>
          <a:xfrm rot="0">
            <a:off x="1272849" y="2465149"/>
            <a:ext cx="14951740" cy="643318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K-Means clustering is an algorithm used in unsupervised machine learning to group similar data points together. It is used for iterative assignment of data points to clusters and update cluster centroids. </a:t>
            </a:r>
          </a:p>
          <a:p>
            <a:pPr algn="just">
              <a:lnSpc>
                <a:spcPts val="5040"/>
              </a:lnSpc>
            </a:pP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The objective function being minimized is the within-cluster sum of squares, such that all data points in a given cluster are as close together as possible, and in different clusters as far from each other as possible. </a:t>
            </a:r>
          </a:p>
          <a:p>
            <a:pPr algn="just">
              <a:lnSpc>
                <a:spcPts val="5040"/>
              </a:lnSpc>
            </a:pP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K-Means clustering algorithm is widely applied in different fields like data mining, image processing, and pattern recognition. </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668130" y="876300"/>
            <a:ext cx="14951740" cy="3951605"/>
          </a:xfrm>
          <a:prstGeom prst="rect">
            <a:avLst/>
          </a:prstGeom>
        </p:spPr>
        <p:txBody>
          <a:bodyPr anchor="t" rtlCol="false" tIns="0" lIns="0" bIns="0" rIns="0">
            <a:spAutoFit/>
          </a:bodyPr>
          <a:lstStyle/>
          <a:p>
            <a:pPr algn="just">
              <a:lnSpc>
                <a:spcPts val="5599"/>
              </a:lnSpc>
            </a:pPr>
            <a:r>
              <a:rPr lang="en-US" sz="3999" b="true">
                <a:solidFill>
                  <a:srgbClr val="000000"/>
                </a:solidFill>
                <a:latin typeface="Times New Roman Bold"/>
                <a:ea typeface="Times New Roman Bold"/>
                <a:cs typeface="Times New Roman Bold"/>
                <a:sym typeface="Times New Roman Bold"/>
              </a:rPr>
              <a:t>Criteria for K-Means Clustering:</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Feature Selection: Choose relevant features.</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Initialization: Select good starting points to create the clusters.</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Distance Metric: Measure similarity between the data points.</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Number of Clusters (K): Determine the number of groups K.</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Convergence: Set a stopping condition for the algorithm.</a:t>
            </a:r>
          </a:p>
        </p:txBody>
      </p:sp>
      <p:sp>
        <p:nvSpPr>
          <p:cNvPr name="TextBox 3" id="3"/>
          <p:cNvSpPr txBox="true"/>
          <p:nvPr/>
        </p:nvSpPr>
        <p:spPr>
          <a:xfrm rot="0">
            <a:off x="1668130" y="4991100"/>
            <a:ext cx="14951740" cy="4589780"/>
          </a:xfrm>
          <a:prstGeom prst="rect">
            <a:avLst/>
          </a:prstGeom>
        </p:spPr>
        <p:txBody>
          <a:bodyPr anchor="t" rtlCol="false" tIns="0" lIns="0" bIns="0" rIns="0">
            <a:spAutoFit/>
          </a:bodyPr>
          <a:lstStyle/>
          <a:p>
            <a:pPr algn="just">
              <a:lnSpc>
                <a:spcPts val="5599"/>
              </a:lnSpc>
            </a:pPr>
            <a:r>
              <a:rPr lang="en-US" sz="3999" b="true">
                <a:solidFill>
                  <a:srgbClr val="000000"/>
                </a:solidFill>
                <a:latin typeface="Times New Roman Bold"/>
                <a:ea typeface="Times New Roman Bold"/>
                <a:cs typeface="Times New Roman Bold"/>
                <a:sym typeface="Times New Roman Bold"/>
              </a:rPr>
              <a:t>Model building:</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Choose K: Determine the number of clusters (using elbow method)</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Initialize Centroids: First randomly select K centroids.</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Assign Data Points: Assign each data point to the nearest centroid.</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Update Centroids: Recalculate the centroids on the basis of the assigned data points.</a:t>
            </a:r>
          </a:p>
          <a:p>
            <a:pPr algn="just"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Iterate: Repeat these steps until convergence.</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002779" y="159703"/>
            <a:ext cx="651614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ormorant Garamond Bold"/>
                <a:ea typeface="Cormorant Garamond Bold"/>
                <a:cs typeface="Cormorant Garamond Bold"/>
                <a:sym typeface="Cormorant Garamond Bold"/>
              </a:rPr>
              <a:t>Requirements</a:t>
            </a:r>
          </a:p>
        </p:txBody>
      </p:sp>
      <p:sp>
        <p:nvSpPr>
          <p:cNvPr name="TextBox 3" id="3"/>
          <p:cNvSpPr txBox="true"/>
          <p:nvPr/>
        </p:nvSpPr>
        <p:spPr>
          <a:xfrm rot="0">
            <a:off x="825939" y="2021681"/>
            <a:ext cx="14264084" cy="689610"/>
          </a:xfrm>
          <a:prstGeom prst="rect">
            <a:avLst/>
          </a:prstGeom>
        </p:spPr>
        <p:txBody>
          <a:bodyPr anchor="t" rtlCol="false" tIns="0" lIns="0" bIns="0" rIns="0">
            <a:spAutoFit/>
          </a:bodyPr>
          <a:lstStyle/>
          <a:p>
            <a:pPr algn="ctr" marL="777240" indent="-388620" lvl="1">
              <a:lnSpc>
                <a:spcPts val="5040"/>
              </a:lnSpc>
              <a:buFont typeface="Arial"/>
              <a:buChar char="•"/>
            </a:pPr>
            <a:r>
              <a:rPr lang="en-US" b="true" sz="3600">
                <a:solidFill>
                  <a:srgbClr val="000000"/>
                </a:solidFill>
                <a:latin typeface="Times New Roman Bold"/>
                <a:ea typeface="Times New Roman Bold"/>
                <a:cs typeface="Times New Roman Bold"/>
                <a:sym typeface="Times New Roman Bold"/>
              </a:rPr>
              <a:t>Python3 </a:t>
            </a:r>
            <a:r>
              <a:rPr lang="en-US" sz="3600">
                <a:solidFill>
                  <a:srgbClr val="000000"/>
                </a:solidFill>
                <a:latin typeface="Times New Roman"/>
                <a:ea typeface="Times New Roman"/>
                <a:cs typeface="Times New Roman"/>
                <a:sym typeface="Times New Roman"/>
              </a:rPr>
              <a:t>: Programming language used for implementing the project.</a:t>
            </a:r>
          </a:p>
        </p:txBody>
      </p:sp>
      <p:sp>
        <p:nvSpPr>
          <p:cNvPr name="TextBox 4" id="4"/>
          <p:cNvSpPr txBox="true"/>
          <p:nvPr/>
        </p:nvSpPr>
        <p:spPr>
          <a:xfrm rot="0">
            <a:off x="825939" y="3142459"/>
            <a:ext cx="11110187" cy="689611"/>
          </a:xfrm>
          <a:prstGeom prst="rect">
            <a:avLst/>
          </a:prstGeom>
        </p:spPr>
        <p:txBody>
          <a:bodyPr anchor="t" rtlCol="false" tIns="0" lIns="0" bIns="0" rIns="0">
            <a:spAutoFit/>
          </a:bodyPr>
          <a:lstStyle/>
          <a:p>
            <a:pPr algn="ctr" marL="777235" indent="-388618" lvl="1">
              <a:lnSpc>
                <a:spcPts val="5039"/>
              </a:lnSpc>
              <a:buFont typeface="Arial"/>
              <a:buChar char="•"/>
            </a:pPr>
            <a:r>
              <a:rPr lang="en-US" b="true" sz="3599">
                <a:solidFill>
                  <a:srgbClr val="000000"/>
                </a:solidFill>
                <a:latin typeface="Times New Roman Bold"/>
                <a:ea typeface="Times New Roman Bold"/>
                <a:cs typeface="Times New Roman Bold"/>
                <a:sym typeface="Times New Roman Bold"/>
              </a:rPr>
              <a:t>Flask</a:t>
            </a:r>
            <a:r>
              <a:rPr lang="en-US" sz="3599">
                <a:solidFill>
                  <a:srgbClr val="000000"/>
                </a:solidFill>
                <a:latin typeface="Times New Roman"/>
                <a:ea typeface="Times New Roman"/>
                <a:cs typeface="Times New Roman"/>
                <a:sym typeface="Times New Roman"/>
              </a:rPr>
              <a:t>: Web framework for building the application.</a:t>
            </a:r>
          </a:p>
        </p:txBody>
      </p:sp>
      <p:sp>
        <p:nvSpPr>
          <p:cNvPr name="TextBox 5" id="5"/>
          <p:cNvSpPr txBox="true"/>
          <p:nvPr/>
        </p:nvSpPr>
        <p:spPr>
          <a:xfrm rot="0">
            <a:off x="825939" y="4155920"/>
            <a:ext cx="16697714" cy="689611"/>
          </a:xfrm>
          <a:prstGeom prst="rect">
            <a:avLst/>
          </a:prstGeom>
        </p:spPr>
        <p:txBody>
          <a:bodyPr anchor="t" rtlCol="false" tIns="0" lIns="0" bIns="0" rIns="0">
            <a:spAutoFit/>
          </a:bodyPr>
          <a:lstStyle/>
          <a:p>
            <a:pPr algn="l" marL="777235" indent="-388618" lvl="1">
              <a:lnSpc>
                <a:spcPts val="5039"/>
              </a:lnSpc>
              <a:buFont typeface="Arial"/>
              <a:buChar char="•"/>
            </a:pPr>
            <a:r>
              <a:rPr lang="en-US" b="true" sz="3599">
                <a:solidFill>
                  <a:srgbClr val="000000"/>
                </a:solidFill>
                <a:latin typeface="Times New Roman Bold"/>
                <a:ea typeface="Times New Roman Bold"/>
                <a:cs typeface="Times New Roman Bold"/>
                <a:sym typeface="Times New Roman Bold"/>
              </a:rPr>
              <a:t>Jupyter</a:t>
            </a:r>
            <a:r>
              <a:rPr lang="en-US" sz="3599">
                <a:solidFill>
                  <a:srgbClr val="000000"/>
                </a:solidFill>
                <a:latin typeface="Times New Roman"/>
                <a:ea typeface="Times New Roman"/>
                <a:cs typeface="Times New Roman"/>
                <a:sym typeface="Times New Roman"/>
              </a:rPr>
              <a:t> </a:t>
            </a:r>
            <a:r>
              <a:rPr lang="en-US" b="true" sz="3599">
                <a:solidFill>
                  <a:srgbClr val="000000"/>
                </a:solidFill>
                <a:latin typeface="Times New Roman Bold"/>
                <a:ea typeface="Times New Roman Bold"/>
                <a:cs typeface="Times New Roman Bold"/>
                <a:sym typeface="Times New Roman Bold"/>
              </a:rPr>
              <a:t>Notebook</a:t>
            </a:r>
            <a:r>
              <a:rPr lang="en-US" sz="3599">
                <a:solidFill>
                  <a:srgbClr val="000000"/>
                </a:solidFill>
                <a:latin typeface="Times New Roman"/>
                <a:ea typeface="Times New Roman"/>
                <a:cs typeface="Times New Roman"/>
                <a:sym typeface="Times New Roman"/>
              </a:rPr>
              <a:t>: For data analysis, visualization, and building models.</a:t>
            </a:r>
          </a:p>
        </p:txBody>
      </p:sp>
      <p:sp>
        <p:nvSpPr>
          <p:cNvPr name="TextBox 6" id="6"/>
          <p:cNvSpPr txBox="true"/>
          <p:nvPr/>
        </p:nvSpPr>
        <p:spPr>
          <a:xfrm rot="0">
            <a:off x="825939" y="5274155"/>
            <a:ext cx="15456127" cy="689611"/>
          </a:xfrm>
          <a:prstGeom prst="rect">
            <a:avLst/>
          </a:prstGeom>
        </p:spPr>
        <p:txBody>
          <a:bodyPr anchor="t" rtlCol="false" tIns="0" lIns="0" bIns="0" rIns="0">
            <a:spAutoFit/>
          </a:bodyPr>
          <a:lstStyle/>
          <a:p>
            <a:pPr algn="l" marL="777235" indent="-388618" lvl="1">
              <a:lnSpc>
                <a:spcPts val="5039"/>
              </a:lnSpc>
              <a:buFont typeface="Arial"/>
              <a:buChar char="•"/>
            </a:pPr>
            <a:r>
              <a:rPr lang="en-US" b="true" sz="3599">
                <a:solidFill>
                  <a:srgbClr val="000000"/>
                </a:solidFill>
                <a:latin typeface="Times New Roman Bold"/>
                <a:ea typeface="Times New Roman Bold"/>
                <a:cs typeface="Times New Roman Bold"/>
                <a:sym typeface="Times New Roman Bold"/>
              </a:rPr>
              <a:t>Visual Studio Code</a:t>
            </a:r>
            <a:r>
              <a:rPr lang="en-US" sz="3599">
                <a:solidFill>
                  <a:srgbClr val="000000"/>
                </a:solidFill>
                <a:latin typeface="Times New Roman"/>
                <a:ea typeface="Times New Roman"/>
                <a:cs typeface="Times New Roman"/>
                <a:sym typeface="Times New Roman"/>
              </a:rPr>
              <a:t>: Source-code editor for developing the application</a:t>
            </a:r>
          </a:p>
        </p:txBody>
      </p:sp>
      <p:sp>
        <p:nvSpPr>
          <p:cNvPr name="TextBox 7" id="7"/>
          <p:cNvSpPr txBox="true"/>
          <p:nvPr/>
        </p:nvSpPr>
        <p:spPr>
          <a:xfrm rot="0">
            <a:off x="834798" y="6287616"/>
            <a:ext cx="16860963" cy="1327786"/>
          </a:xfrm>
          <a:prstGeom prst="rect">
            <a:avLst/>
          </a:prstGeom>
        </p:spPr>
        <p:txBody>
          <a:bodyPr anchor="t" rtlCol="false" tIns="0" lIns="0" bIns="0" rIns="0">
            <a:spAutoFit/>
          </a:bodyPr>
          <a:lstStyle/>
          <a:p>
            <a:pPr algn="l" marL="777235" indent="-388618" lvl="1">
              <a:lnSpc>
                <a:spcPts val="5039"/>
              </a:lnSpc>
              <a:buFont typeface="Arial"/>
              <a:buChar char="•"/>
            </a:pPr>
            <a:r>
              <a:rPr lang="en-US" b="true" sz="3599">
                <a:solidFill>
                  <a:srgbClr val="000000"/>
                </a:solidFill>
                <a:latin typeface="Times New Roman Bold"/>
                <a:ea typeface="Times New Roman Bold"/>
                <a:cs typeface="Times New Roman Bold"/>
                <a:sym typeface="Times New Roman Bold"/>
              </a:rPr>
              <a:t>FourSquare API</a:t>
            </a:r>
            <a:r>
              <a:rPr lang="en-US" sz="3599">
                <a:solidFill>
                  <a:srgbClr val="000000"/>
                </a:solidFill>
                <a:latin typeface="Times New Roman"/>
                <a:ea typeface="Times New Roman"/>
                <a:cs typeface="Times New Roman"/>
                <a:sym typeface="Times New Roman"/>
              </a:rPr>
              <a:t>:  Provides location-based data for building apps that search, retrieve details, and personalize user experiences based on places.</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236863" y="-42157"/>
            <a:ext cx="1814274" cy="181427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B6CBD8"/>
            </a:solidFill>
          </p:spPr>
        </p:sp>
        <p:sp>
          <p:nvSpPr>
            <p:cNvPr name="TextBox 4" id="4"/>
            <p:cNvSpPr txBox="true"/>
            <p:nvPr/>
          </p:nvSpPr>
          <p:spPr>
            <a:xfrm>
              <a:off x="139700" y="25400"/>
              <a:ext cx="533400" cy="647700"/>
            </a:xfrm>
            <a:prstGeom prst="rect">
              <a:avLst/>
            </a:prstGeom>
          </p:spPr>
          <p:txBody>
            <a:bodyPr anchor="ctr" rtlCol="false" tIns="50800" lIns="50800" bIns="50800" rIns="50800"/>
            <a:lstStyle/>
            <a:p>
              <a:pPr algn="ctr">
                <a:lnSpc>
                  <a:spcPts val="3910"/>
                </a:lnSpc>
              </a:pPr>
              <a:r>
                <a:rPr lang="en-US" b="true" sz="2300">
                  <a:solidFill>
                    <a:srgbClr val="000000"/>
                  </a:solidFill>
                  <a:latin typeface="Quicksand Bold"/>
                  <a:ea typeface="Quicksand Bold"/>
                  <a:cs typeface="Quicksand Bold"/>
                  <a:sym typeface="Quicksand Bold"/>
                </a:rPr>
                <a:t>Start</a:t>
              </a:r>
            </a:p>
          </p:txBody>
        </p:sp>
      </p:grpSp>
      <p:sp>
        <p:nvSpPr>
          <p:cNvPr name="TextBox 5" id="5"/>
          <p:cNvSpPr txBox="true"/>
          <p:nvPr/>
        </p:nvSpPr>
        <p:spPr>
          <a:xfrm rot="0">
            <a:off x="481406" y="47978"/>
            <a:ext cx="5702580" cy="1724139"/>
          </a:xfrm>
          <a:prstGeom prst="rect">
            <a:avLst/>
          </a:prstGeom>
        </p:spPr>
        <p:txBody>
          <a:bodyPr anchor="t" rtlCol="false" tIns="0" lIns="0" bIns="0" rIns="0">
            <a:spAutoFit/>
          </a:bodyPr>
          <a:lstStyle/>
          <a:p>
            <a:pPr algn="ctr">
              <a:lnSpc>
                <a:spcPts val="14069"/>
              </a:lnSpc>
            </a:pPr>
            <a:r>
              <a:rPr lang="en-US" sz="10049" b="true">
                <a:solidFill>
                  <a:srgbClr val="000000"/>
                </a:solidFill>
                <a:latin typeface="Cormorant Garamond Bold"/>
                <a:ea typeface="Cormorant Garamond Bold"/>
                <a:cs typeface="Cormorant Garamond Bold"/>
                <a:sym typeface="Cormorant Garamond Bold"/>
              </a:rPr>
              <a:t>Work Flow</a:t>
            </a:r>
          </a:p>
        </p:txBody>
      </p:sp>
      <p:sp>
        <p:nvSpPr>
          <p:cNvPr name="AutoShape 6" id="6"/>
          <p:cNvSpPr/>
          <p:nvPr/>
        </p:nvSpPr>
        <p:spPr>
          <a:xfrm flipH="true">
            <a:off x="7039926" y="1772117"/>
            <a:ext cx="2104074" cy="361950"/>
          </a:xfrm>
          <a:prstGeom prst="line">
            <a:avLst/>
          </a:prstGeom>
          <a:ln cap="flat" w="38100">
            <a:solidFill>
              <a:srgbClr val="000000"/>
            </a:solidFill>
            <a:prstDash val="solid"/>
            <a:headEnd type="none" len="sm" w="sm"/>
            <a:tailEnd type="arrow" len="sm" w="med"/>
          </a:ln>
        </p:spPr>
      </p:sp>
      <p:grpSp>
        <p:nvGrpSpPr>
          <p:cNvPr name="Group 7" id="7"/>
          <p:cNvGrpSpPr/>
          <p:nvPr/>
        </p:nvGrpSpPr>
        <p:grpSpPr>
          <a:xfrm rot="0">
            <a:off x="9673940" y="2134067"/>
            <a:ext cx="3069837" cy="1472463"/>
            <a:chOff x="0" y="0"/>
            <a:chExt cx="808517" cy="387809"/>
          </a:xfrm>
        </p:grpSpPr>
        <p:sp>
          <p:nvSpPr>
            <p:cNvPr name="Freeform 8" id="8"/>
            <p:cNvSpPr/>
            <p:nvPr/>
          </p:nvSpPr>
          <p:spPr>
            <a:xfrm flipH="false" flipV="false" rot="0">
              <a:off x="0" y="0"/>
              <a:ext cx="808517" cy="387809"/>
            </a:xfrm>
            <a:custGeom>
              <a:avLst/>
              <a:gdLst/>
              <a:ahLst/>
              <a:cxnLst/>
              <a:rect r="r" b="b" t="t" l="l"/>
              <a:pathLst>
                <a:path h="387809" w="808517">
                  <a:moveTo>
                    <a:pt x="37829" y="0"/>
                  </a:moveTo>
                  <a:lnTo>
                    <a:pt x="770688" y="0"/>
                  </a:lnTo>
                  <a:cubicBezTo>
                    <a:pt x="780721" y="0"/>
                    <a:pt x="790342" y="3986"/>
                    <a:pt x="797437" y="11080"/>
                  </a:cubicBezTo>
                  <a:cubicBezTo>
                    <a:pt x="804531" y="18174"/>
                    <a:pt x="808517" y="27796"/>
                    <a:pt x="808517" y="37829"/>
                  </a:cubicBezTo>
                  <a:lnTo>
                    <a:pt x="808517" y="349980"/>
                  </a:lnTo>
                  <a:cubicBezTo>
                    <a:pt x="808517" y="360013"/>
                    <a:pt x="804531" y="369635"/>
                    <a:pt x="797437" y="376729"/>
                  </a:cubicBezTo>
                  <a:cubicBezTo>
                    <a:pt x="790342" y="383824"/>
                    <a:pt x="780721" y="387809"/>
                    <a:pt x="770688" y="387809"/>
                  </a:cubicBezTo>
                  <a:lnTo>
                    <a:pt x="37829" y="387809"/>
                  </a:lnTo>
                  <a:cubicBezTo>
                    <a:pt x="16937" y="387809"/>
                    <a:pt x="0" y="370873"/>
                    <a:pt x="0" y="349980"/>
                  </a:cubicBezTo>
                  <a:lnTo>
                    <a:pt x="0" y="37829"/>
                  </a:lnTo>
                  <a:cubicBezTo>
                    <a:pt x="0" y="27796"/>
                    <a:pt x="3986" y="18174"/>
                    <a:pt x="11080" y="11080"/>
                  </a:cubicBezTo>
                  <a:cubicBezTo>
                    <a:pt x="18174" y="3986"/>
                    <a:pt x="27796" y="0"/>
                    <a:pt x="37829" y="0"/>
                  </a:cubicBezTo>
                  <a:close/>
                </a:path>
              </a:pathLst>
            </a:custGeom>
            <a:solidFill>
              <a:srgbClr val="B6CBD8"/>
            </a:solidFill>
          </p:spPr>
        </p:sp>
        <p:sp>
          <p:nvSpPr>
            <p:cNvPr name="TextBox 9" id="9"/>
            <p:cNvSpPr txBox="true"/>
            <p:nvPr/>
          </p:nvSpPr>
          <p:spPr>
            <a:xfrm>
              <a:off x="0" y="-114300"/>
              <a:ext cx="808517" cy="502109"/>
            </a:xfrm>
            <a:prstGeom prst="rect">
              <a:avLst/>
            </a:prstGeom>
          </p:spPr>
          <p:txBody>
            <a:bodyPr anchor="ctr" rtlCol="false" tIns="50800" lIns="50800" bIns="50800" rIns="50800"/>
            <a:lstStyle/>
            <a:p>
              <a:pPr algn="l" marL="474979" indent="-237490" lvl="1">
                <a:lnSpc>
                  <a:spcPts val="3739"/>
                </a:lnSpc>
                <a:buFont typeface="Arial"/>
                <a:buChar char="•"/>
              </a:pPr>
              <a:r>
                <a:rPr lang="en-US" b="true" sz="2199">
                  <a:solidFill>
                    <a:srgbClr val="000000"/>
                  </a:solidFill>
                  <a:latin typeface="Quicksand Bold"/>
                  <a:ea typeface="Quicksand Bold"/>
                  <a:cs typeface="Quicksand Bold"/>
                  <a:sym typeface="Quicksand Bold"/>
                </a:rPr>
                <a:t>City, University </a:t>
              </a:r>
            </a:p>
            <a:p>
              <a:pPr algn="l" marL="474979" indent="-237490" lvl="1">
                <a:lnSpc>
                  <a:spcPts val="3739"/>
                </a:lnSpc>
                <a:buFont typeface="Arial"/>
                <a:buChar char="•"/>
              </a:pPr>
              <a:r>
                <a:rPr lang="en-US" b="true" sz="2199">
                  <a:solidFill>
                    <a:srgbClr val="000000"/>
                  </a:solidFill>
                  <a:latin typeface="Quicksand Bold"/>
                  <a:ea typeface="Quicksand Bold"/>
                  <a:cs typeface="Quicksand Bold"/>
                  <a:sym typeface="Quicksand Bold"/>
                </a:rPr>
                <a:t>Preference 1</a:t>
              </a:r>
            </a:p>
            <a:p>
              <a:pPr algn="l" marL="474979" indent="-237490" lvl="1">
                <a:lnSpc>
                  <a:spcPts val="3739"/>
                </a:lnSpc>
                <a:buFont typeface="Arial"/>
                <a:buChar char="•"/>
              </a:pPr>
              <a:r>
                <a:rPr lang="en-US" b="true" sz="2199">
                  <a:solidFill>
                    <a:srgbClr val="000000"/>
                  </a:solidFill>
                  <a:latin typeface="Quicksand Bold"/>
                  <a:ea typeface="Quicksand Bold"/>
                  <a:cs typeface="Quicksand Bold"/>
                  <a:sym typeface="Quicksand Bold"/>
                </a:rPr>
                <a:t>Preference 2</a:t>
              </a:r>
            </a:p>
          </p:txBody>
        </p:sp>
      </p:grpSp>
      <p:grpSp>
        <p:nvGrpSpPr>
          <p:cNvPr name="Group 10" id="10"/>
          <p:cNvGrpSpPr/>
          <p:nvPr/>
        </p:nvGrpSpPr>
        <p:grpSpPr>
          <a:xfrm rot="0">
            <a:off x="5295702" y="2134067"/>
            <a:ext cx="3488448" cy="1472463"/>
            <a:chOff x="0" y="0"/>
            <a:chExt cx="918768" cy="387809"/>
          </a:xfrm>
        </p:grpSpPr>
        <p:sp>
          <p:nvSpPr>
            <p:cNvPr name="Freeform 11" id="11"/>
            <p:cNvSpPr/>
            <p:nvPr/>
          </p:nvSpPr>
          <p:spPr>
            <a:xfrm flipH="false" flipV="false" rot="0">
              <a:off x="0" y="0"/>
              <a:ext cx="918768" cy="387809"/>
            </a:xfrm>
            <a:custGeom>
              <a:avLst/>
              <a:gdLst/>
              <a:ahLst/>
              <a:cxnLst/>
              <a:rect r="r" b="b" t="t" l="l"/>
              <a:pathLst>
                <a:path h="387809" w="918768">
                  <a:moveTo>
                    <a:pt x="33290" y="0"/>
                  </a:moveTo>
                  <a:lnTo>
                    <a:pt x="885479" y="0"/>
                  </a:lnTo>
                  <a:cubicBezTo>
                    <a:pt x="903864" y="0"/>
                    <a:pt x="918768" y="14904"/>
                    <a:pt x="918768" y="33290"/>
                  </a:cubicBezTo>
                  <a:lnTo>
                    <a:pt x="918768" y="354520"/>
                  </a:lnTo>
                  <a:cubicBezTo>
                    <a:pt x="918768" y="363349"/>
                    <a:pt x="915261" y="371816"/>
                    <a:pt x="909018" y="378059"/>
                  </a:cubicBezTo>
                  <a:cubicBezTo>
                    <a:pt x="902775" y="384302"/>
                    <a:pt x="894308" y="387809"/>
                    <a:pt x="885479" y="387809"/>
                  </a:cubicBezTo>
                  <a:lnTo>
                    <a:pt x="33290" y="387809"/>
                  </a:lnTo>
                  <a:cubicBezTo>
                    <a:pt x="14904" y="387809"/>
                    <a:pt x="0" y="372905"/>
                    <a:pt x="0" y="354520"/>
                  </a:cubicBezTo>
                  <a:lnTo>
                    <a:pt x="0" y="33290"/>
                  </a:lnTo>
                  <a:cubicBezTo>
                    <a:pt x="0" y="24461"/>
                    <a:pt x="3507" y="15993"/>
                    <a:pt x="9750" y="9750"/>
                  </a:cubicBezTo>
                  <a:cubicBezTo>
                    <a:pt x="15993" y="3507"/>
                    <a:pt x="24461" y="0"/>
                    <a:pt x="33290" y="0"/>
                  </a:cubicBezTo>
                  <a:close/>
                </a:path>
              </a:pathLst>
            </a:custGeom>
            <a:solidFill>
              <a:srgbClr val="B6CBD8"/>
            </a:solidFill>
          </p:spPr>
        </p:sp>
        <p:sp>
          <p:nvSpPr>
            <p:cNvPr name="TextBox 12" id="12"/>
            <p:cNvSpPr txBox="true"/>
            <p:nvPr/>
          </p:nvSpPr>
          <p:spPr>
            <a:xfrm>
              <a:off x="0" y="-114300"/>
              <a:ext cx="918768" cy="502109"/>
            </a:xfrm>
            <a:prstGeom prst="rect">
              <a:avLst/>
            </a:prstGeom>
          </p:spPr>
          <p:txBody>
            <a:bodyPr anchor="ctr" rtlCol="false" tIns="50800" lIns="50800" bIns="50800" rIns="50800"/>
            <a:lstStyle/>
            <a:p>
              <a:pPr algn="l" marL="474979" indent="-237490" lvl="1">
                <a:lnSpc>
                  <a:spcPts val="3739"/>
                </a:lnSpc>
                <a:buFont typeface="Arial"/>
                <a:buChar char="•"/>
              </a:pPr>
              <a:r>
                <a:rPr lang="en-US" b="true" sz="2199">
                  <a:solidFill>
                    <a:srgbClr val="000000"/>
                  </a:solidFill>
                  <a:latin typeface="Quicksand Bold"/>
                  <a:ea typeface="Quicksand Bold"/>
                  <a:cs typeface="Quicksand Bold"/>
                  <a:sym typeface="Quicksand Bold"/>
                </a:rPr>
                <a:t>Latitude, Longitude</a:t>
              </a:r>
            </a:p>
            <a:p>
              <a:pPr algn="l" marL="474979" indent="-237490" lvl="1">
                <a:lnSpc>
                  <a:spcPts val="3739"/>
                </a:lnSpc>
                <a:buFont typeface="Arial"/>
                <a:buChar char="•"/>
              </a:pPr>
              <a:r>
                <a:rPr lang="en-US" b="true" sz="2199">
                  <a:solidFill>
                    <a:srgbClr val="000000"/>
                  </a:solidFill>
                  <a:latin typeface="Quicksand Bold"/>
                  <a:ea typeface="Quicksand Bold"/>
                  <a:cs typeface="Quicksand Bold"/>
                  <a:sym typeface="Quicksand Bold"/>
                </a:rPr>
                <a:t>Preference 1</a:t>
              </a:r>
            </a:p>
            <a:p>
              <a:pPr algn="l" marL="474979" indent="-237490" lvl="1">
                <a:lnSpc>
                  <a:spcPts val="3739"/>
                </a:lnSpc>
                <a:buFont typeface="Arial"/>
                <a:buChar char="•"/>
              </a:pPr>
              <a:r>
                <a:rPr lang="en-US" b="true" sz="2199">
                  <a:solidFill>
                    <a:srgbClr val="000000"/>
                  </a:solidFill>
                  <a:latin typeface="Quicksand Bold"/>
                  <a:ea typeface="Quicksand Bold"/>
                  <a:cs typeface="Quicksand Bold"/>
                  <a:sym typeface="Quicksand Bold"/>
                </a:rPr>
                <a:t>Preference 2</a:t>
              </a:r>
            </a:p>
          </p:txBody>
        </p:sp>
      </p:grpSp>
      <p:sp>
        <p:nvSpPr>
          <p:cNvPr name="AutoShape 13" id="13"/>
          <p:cNvSpPr/>
          <p:nvPr/>
        </p:nvSpPr>
        <p:spPr>
          <a:xfrm>
            <a:off x="7039926" y="3606530"/>
            <a:ext cx="2104074" cy="361950"/>
          </a:xfrm>
          <a:prstGeom prst="line">
            <a:avLst/>
          </a:prstGeom>
          <a:ln cap="flat" w="38100">
            <a:solidFill>
              <a:srgbClr val="000000"/>
            </a:solidFill>
            <a:prstDash val="solid"/>
            <a:headEnd type="none" len="sm" w="sm"/>
            <a:tailEnd type="arrow" len="sm" w="med"/>
          </a:ln>
        </p:spPr>
      </p:sp>
      <p:sp>
        <p:nvSpPr>
          <p:cNvPr name="AutoShape 14" id="14"/>
          <p:cNvSpPr/>
          <p:nvPr/>
        </p:nvSpPr>
        <p:spPr>
          <a:xfrm flipH="true">
            <a:off x="9144000" y="3606530"/>
            <a:ext cx="2064858" cy="361950"/>
          </a:xfrm>
          <a:prstGeom prst="line">
            <a:avLst/>
          </a:prstGeom>
          <a:ln cap="flat" w="38100">
            <a:solidFill>
              <a:srgbClr val="000000"/>
            </a:solidFill>
            <a:prstDash val="solid"/>
            <a:headEnd type="none" len="sm" w="sm"/>
            <a:tailEnd type="arrow" len="sm" w="med"/>
          </a:ln>
        </p:spPr>
      </p:sp>
      <p:grpSp>
        <p:nvGrpSpPr>
          <p:cNvPr name="Group 15" id="15"/>
          <p:cNvGrpSpPr/>
          <p:nvPr/>
        </p:nvGrpSpPr>
        <p:grpSpPr>
          <a:xfrm rot="0">
            <a:off x="7373869" y="3968480"/>
            <a:ext cx="3540263" cy="1005738"/>
            <a:chOff x="0" y="0"/>
            <a:chExt cx="932415" cy="264886"/>
          </a:xfrm>
        </p:grpSpPr>
        <p:sp>
          <p:nvSpPr>
            <p:cNvPr name="Freeform 16" id="16"/>
            <p:cNvSpPr/>
            <p:nvPr/>
          </p:nvSpPr>
          <p:spPr>
            <a:xfrm flipH="false" flipV="false" rot="0">
              <a:off x="0" y="0"/>
              <a:ext cx="932415" cy="264886"/>
            </a:xfrm>
            <a:custGeom>
              <a:avLst/>
              <a:gdLst/>
              <a:ahLst/>
              <a:cxnLst/>
              <a:rect r="r" b="b" t="t" l="l"/>
              <a:pathLst>
                <a:path h="264886" w="932415">
                  <a:moveTo>
                    <a:pt x="32802" y="0"/>
                  </a:moveTo>
                  <a:lnTo>
                    <a:pt x="899613" y="0"/>
                  </a:lnTo>
                  <a:cubicBezTo>
                    <a:pt x="917729" y="0"/>
                    <a:pt x="932415" y="14686"/>
                    <a:pt x="932415" y="32802"/>
                  </a:cubicBezTo>
                  <a:lnTo>
                    <a:pt x="932415" y="232084"/>
                  </a:lnTo>
                  <a:cubicBezTo>
                    <a:pt x="932415" y="250200"/>
                    <a:pt x="917729" y="264886"/>
                    <a:pt x="899613" y="264886"/>
                  </a:cubicBezTo>
                  <a:lnTo>
                    <a:pt x="32802" y="264886"/>
                  </a:lnTo>
                  <a:cubicBezTo>
                    <a:pt x="14686" y="264886"/>
                    <a:pt x="0" y="250200"/>
                    <a:pt x="0" y="232084"/>
                  </a:cubicBezTo>
                  <a:lnTo>
                    <a:pt x="0" y="32802"/>
                  </a:lnTo>
                  <a:cubicBezTo>
                    <a:pt x="0" y="14686"/>
                    <a:pt x="14686" y="0"/>
                    <a:pt x="32802" y="0"/>
                  </a:cubicBezTo>
                  <a:close/>
                </a:path>
              </a:pathLst>
            </a:custGeom>
            <a:solidFill>
              <a:srgbClr val="B6CBD8"/>
            </a:solidFill>
          </p:spPr>
        </p:sp>
        <p:sp>
          <p:nvSpPr>
            <p:cNvPr name="TextBox 17" id="17"/>
            <p:cNvSpPr txBox="true"/>
            <p:nvPr/>
          </p:nvSpPr>
          <p:spPr>
            <a:xfrm>
              <a:off x="0" y="-114300"/>
              <a:ext cx="932415" cy="379186"/>
            </a:xfrm>
            <a:prstGeom prst="rect">
              <a:avLst/>
            </a:prstGeom>
          </p:spPr>
          <p:txBody>
            <a:bodyPr anchor="ctr" rtlCol="false" tIns="50800" lIns="50800" bIns="50800" rIns="50800"/>
            <a:lstStyle/>
            <a:p>
              <a:pPr algn="ctr">
                <a:lnSpc>
                  <a:spcPts val="3739"/>
                </a:lnSpc>
              </a:pPr>
              <a:r>
                <a:rPr lang="en-US" b="true" sz="2199">
                  <a:solidFill>
                    <a:srgbClr val="000000"/>
                  </a:solidFill>
                  <a:latin typeface="Quicksand Bold"/>
                  <a:ea typeface="Quicksand Bold"/>
                  <a:cs typeface="Quicksand Bold"/>
                  <a:sym typeface="Quicksand Bold"/>
                </a:rPr>
                <a:t>Data fetching, normalizing</a:t>
              </a:r>
            </a:p>
          </p:txBody>
        </p:sp>
      </p:grpSp>
      <p:sp>
        <p:nvSpPr>
          <p:cNvPr name="AutoShape 18" id="18"/>
          <p:cNvSpPr/>
          <p:nvPr/>
        </p:nvSpPr>
        <p:spPr>
          <a:xfrm flipH="true">
            <a:off x="9133592" y="4974219"/>
            <a:ext cx="10408" cy="273265"/>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5295702" y="5247483"/>
            <a:ext cx="7675780" cy="1472463"/>
            <a:chOff x="0" y="0"/>
            <a:chExt cx="2021605" cy="387809"/>
          </a:xfrm>
        </p:grpSpPr>
        <p:sp>
          <p:nvSpPr>
            <p:cNvPr name="Freeform 20" id="20"/>
            <p:cNvSpPr/>
            <p:nvPr/>
          </p:nvSpPr>
          <p:spPr>
            <a:xfrm flipH="false" flipV="false" rot="0">
              <a:off x="0" y="0"/>
              <a:ext cx="2021605" cy="387809"/>
            </a:xfrm>
            <a:custGeom>
              <a:avLst/>
              <a:gdLst/>
              <a:ahLst/>
              <a:cxnLst/>
              <a:rect r="r" b="b" t="t" l="l"/>
              <a:pathLst>
                <a:path h="387809" w="2021605">
                  <a:moveTo>
                    <a:pt x="15129" y="0"/>
                  </a:moveTo>
                  <a:lnTo>
                    <a:pt x="2006475" y="0"/>
                  </a:lnTo>
                  <a:cubicBezTo>
                    <a:pt x="2010488" y="0"/>
                    <a:pt x="2014336" y="1594"/>
                    <a:pt x="2017173" y="4431"/>
                  </a:cubicBezTo>
                  <a:cubicBezTo>
                    <a:pt x="2020011" y="7269"/>
                    <a:pt x="2021605" y="11117"/>
                    <a:pt x="2021605" y="15129"/>
                  </a:cubicBezTo>
                  <a:lnTo>
                    <a:pt x="2021605" y="372680"/>
                  </a:lnTo>
                  <a:cubicBezTo>
                    <a:pt x="2021605" y="376693"/>
                    <a:pt x="2020011" y="380541"/>
                    <a:pt x="2017173" y="383378"/>
                  </a:cubicBezTo>
                  <a:cubicBezTo>
                    <a:pt x="2014336" y="386215"/>
                    <a:pt x="2010488" y="387809"/>
                    <a:pt x="2006475" y="387809"/>
                  </a:cubicBezTo>
                  <a:lnTo>
                    <a:pt x="15129" y="387809"/>
                  </a:lnTo>
                  <a:cubicBezTo>
                    <a:pt x="6774" y="387809"/>
                    <a:pt x="0" y="381036"/>
                    <a:pt x="0" y="372680"/>
                  </a:cubicBezTo>
                  <a:lnTo>
                    <a:pt x="0" y="15129"/>
                  </a:lnTo>
                  <a:cubicBezTo>
                    <a:pt x="0" y="11117"/>
                    <a:pt x="1594" y="7269"/>
                    <a:pt x="4431" y="4431"/>
                  </a:cubicBezTo>
                  <a:cubicBezTo>
                    <a:pt x="7269" y="1594"/>
                    <a:pt x="11117" y="0"/>
                    <a:pt x="15129" y="0"/>
                  </a:cubicBezTo>
                  <a:close/>
                </a:path>
              </a:pathLst>
            </a:custGeom>
            <a:solidFill>
              <a:srgbClr val="B6CBD8"/>
            </a:solidFill>
          </p:spPr>
        </p:sp>
        <p:sp>
          <p:nvSpPr>
            <p:cNvPr name="TextBox 21" id="21"/>
            <p:cNvSpPr txBox="true"/>
            <p:nvPr/>
          </p:nvSpPr>
          <p:spPr>
            <a:xfrm>
              <a:off x="0" y="-114300"/>
              <a:ext cx="2021605" cy="502109"/>
            </a:xfrm>
            <a:prstGeom prst="rect">
              <a:avLst/>
            </a:prstGeom>
          </p:spPr>
          <p:txBody>
            <a:bodyPr anchor="ctr" rtlCol="false" tIns="50800" lIns="50800" bIns="50800" rIns="50800"/>
            <a:lstStyle/>
            <a:p>
              <a:pPr algn="ctr">
                <a:lnSpc>
                  <a:spcPts val="3739"/>
                </a:lnSpc>
              </a:pPr>
              <a:r>
                <a:rPr lang="en-US" sz="2199" b="true">
                  <a:solidFill>
                    <a:srgbClr val="000000"/>
                  </a:solidFill>
                  <a:latin typeface="Quicksand Bold"/>
                  <a:ea typeface="Quicksand Bold"/>
                  <a:cs typeface="Quicksand Bold"/>
                  <a:sym typeface="Quicksand Bold"/>
                </a:rPr>
                <a:t>K-Means Clustering:</a:t>
              </a:r>
            </a:p>
            <a:p>
              <a:pPr algn="ctr">
                <a:lnSpc>
                  <a:spcPts val="3739"/>
                </a:lnSpc>
              </a:pPr>
              <a:r>
                <a:rPr lang="en-US" b="true" sz="2199">
                  <a:solidFill>
                    <a:srgbClr val="000000"/>
                  </a:solidFill>
                  <a:latin typeface="Quicksand Bold"/>
                  <a:ea typeface="Quicksand Bold"/>
                  <a:cs typeface="Quicksand Bold"/>
                  <a:sym typeface="Quicksand Bold"/>
                </a:rPr>
                <a:t>Group the apartments by proximity to the University and amenities preferences for the radius of 18kms</a:t>
              </a:r>
            </a:p>
          </p:txBody>
        </p:sp>
      </p:grpSp>
      <p:sp>
        <p:nvSpPr>
          <p:cNvPr name="AutoShape 22" id="22"/>
          <p:cNvSpPr/>
          <p:nvPr/>
        </p:nvSpPr>
        <p:spPr>
          <a:xfrm>
            <a:off x="9133592" y="6719947"/>
            <a:ext cx="10408" cy="361950"/>
          </a:xfrm>
          <a:prstGeom prst="line">
            <a:avLst/>
          </a:prstGeom>
          <a:ln cap="flat" w="38100">
            <a:solidFill>
              <a:srgbClr val="000000"/>
            </a:solidFill>
            <a:prstDash val="solid"/>
            <a:headEnd type="none" len="sm" w="sm"/>
            <a:tailEnd type="arrow" len="sm" w="med"/>
          </a:ln>
        </p:spPr>
      </p:sp>
      <p:grpSp>
        <p:nvGrpSpPr>
          <p:cNvPr name="Group 23" id="23"/>
          <p:cNvGrpSpPr/>
          <p:nvPr/>
        </p:nvGrpSpPr>
        <p:grpSpPr>
          <a:xfrm rot="0">
            <a:off x="4306563" y="7081897"/>
            <a:ext cx="9674874" cy="1939188"/>
            <a:chOff x="0" y="0"/>
            <a:chExt cx="2548115" cy="510733"/>
          </a:xfrm>
        </p:grpSpPr>
        <p:sp>
          <p:nvSpPr>
            <p:cNvPr name="Freeform 24" id="24"/>
            <p:cNvSpPr/>
            <p:nvPr/>
          </p:nvSpPr>
          <p:spPr>
            <a:xfrm flipH="false" flipV="false" rot="0">
              <a:off x="0" y="0"/>
              <a:ext cx="2548115" cy="510733"/>
            </a:xfrm>
            <a:custGeom>
              <a:avLst/>
              <a:gdLst/>
              <a:ahLst/>
              <a:cxnLst/>
              <a:rect r="r" b="b" t="t" l="l"/>
              <a:pathLst>
                <a:path h="510733" w="2548115">
                  <a:moveTo>
                    <a:pt x="12003" y="0"/>
                  </a:moveTo>
                  <a:lnTo>
                    <a:pt x="2536112" y="0"/>
                  </a:lnTo>
                  <a:cubicBezTo>
                    <a:pt x="2542741" y="0"/>
                    <a:pt x="2548115" y="5374"/>
                    <a:pt x="2548115" y="12003"/>
                  </a:cubicBezTo>
                  <a:lnTo>
                    <a:pt x="2548115" y="498730"/>
                  </a:lnTo>
                  <a:cubicBezTo>
                    <a:pt x="2548115" y="501913"/>
                    <a:pt x="2546850" y="504966"/>
                    <a:pt x="2544599" y="507217"/>
                  </a:cubicBezTo>
                  <a:cubicBezTo>
                    <a:pt x="2542348" y="509468"/>
                    <a:pt x="2539295" y="510733"/>
                    <a:pt x="2536112" y="510733"/>
                  </a:cubicBezTo>
                  <a:lnTo>
                    <a:pt x="12003" y="510733"/>
                  </a:lnTo>
                  <a:cubicBezTo>
                    <a:pt x="5374" y="510733"/>
                    <a:pt x="0" y="505359"/>
                    <a:pt x="0" y="498730"/>
                  </a:cubicBezTo>
                  <a:lnTo>
                    <a:pt x="0" y="12003"/>
                  </a:lnTo>
                  <a:cubicBezTo>
                    <a:pt x="0" y="5374"/>
                    <a:pt x="5374" y="0"/>
                    <a:pt x="12003" y="0"/>
                  </a:cubicBezTo>
                  <a:close/>
                </a:path>
              </a:pathLst>
            </a:custGeom>
            <a:solidFill>
              <a:srgbClr val="B6CBD8"/>
            </a:solidFill>
          </p:spPr>
        </p:sp>
        <p:sp>
          <p:nvSpPr>
            <p:cNvPr name="TextBox 25" id="25"/>
            <p:cNvSpPr txBox="true"/>
            <p:nvPr/>
          </p:nvSpPr>
          <p:spPr>
            <a:xfrm>
              <a:off x="0" y="-114300"/>
              <a:ext cx="2548115" cy="625033"/>
            </a:xfrm>
            <a:prstGeom prst="rect">
              <a:avLst/>
            </a:prstGeom>
          </p:spPr>
          <p:txBody>
            <a:bodyPr anchor="ctr" rtlCol="false" tIns="50800" lIns="50800" bIns="50800" rIns="50800"/>
            <a:lstStyle/>
            <a:p>
              <a:pPr algn="ctr">
                <a:lnSpc>
                  <a:spcPts val="3739"/>
                </a:lnSpc>
              </a:pPr>
              <a:r>
                <a:rPr lang="en-US" sz="2199" b="true">
                  <a:solidFill>
                    <a:srgbClr val="000000"/>
                  </a:solidFill>
                  <a:latin typeface="Quicksand Bold"/>
                  <a:ea typeface="Quicksand Bold"/>
                  <a:cs typeface="Quicksand Bold"/>
                  <a:sym typeface="Quicksand Bold"/>
                </a:rPr>
                <a:t>Recommendation System:</a:t>
              </a:r>
            </a:p>
            <a:p>
              <a:pPr algn="ctr">
                <a:lnSpc>
                  <a:spcPts val="3739"/>
                </a:lnSpc>
              </a:pPr>
              <a:r>
                <a:rPr lang="en-US" b="true" sz="2199">
                  <a:solidFill>
                    <a:srgbClr val="000000"/>
                  </a:solidFill>
                  <a:latin typeface="Quicksand Bold"/>
                  <a:ea typeface="Quicksand Bold"/>
                  <a:cs typeface="Quicksand Bold"/>
                  <a:sym typeface="Quicksand Bold"/>
                </a:rPr>
                <a:t>Extract the apartments from the top clusters and display the apartments, high, low, medium density areas in 3 colors(Green, Red, Yellow) by Map visualization</a:t>
              </a:r>
            </a:p>
          </p:txBody>
        </p:sp>
      </p:grpSp>
      <p:grpSp>
        <p:nvGrpSpPr>
          <p:cNvPr name="Group 26" id="26"/>
          <p:cNvGrpSpPr/>
          <p:nvPr/>
        </p:nvGrpSpPr>
        <p:grpSpPr>
          <a:xfrm rot="0">
            <a:off x="8236863" y="9337464"/>
            <a:ext cx="1814274" cy="759588"/>
            <a:chOff x="0" y="0"/>
            <a:chExt cx="477833" cy="200056"/>
          </a:xfrm>
        </p:grpSpPr>
        <p:sp>
          <p:nvSpPr>
            <p:cNvPr name="Freeform 27" id="27"/>
            <p:cNvSpPr/>
            <p:nvPr/>
          </p:nvSpPr>
          <p:spPr>
            <a:xfrm flipH="false" flipV="false" rot="0">
              <a:off x="0" y="0"/>
              <a:ext cx="477833" cy="200056"/>
            </a:xfrm>
            <a:custGeom>
              <a:avLst/>
              <a:gdLst/>
              <a:ahLst/>
              <a:cxnLst/>
              <a:rect r="r" b="b" t="t" l="l"/>
              <a:pathLst>
                <a:path h="200056" w="477833">
                  <a:moveTo>
                    <a:pt x="100028" y="0"/>
                  </a:moveTo>
                  <a:lnTo>
                    <a:pt x="377805" y="0"/>
                  </a:lnTo>
                  <a:cubicBezTo>
                    <a:pt x="404334" y="0"/>
                    <a:pt x="429777" y="10539"/>
                    <a:pt x="448536" y="29298"/>
                  </a:cubicBezTo>
                  <a:cubicBezTo>
                    <a:pt x="467295" y="48056"/>
                    <a:pt x="477833" y="73499"/>
                    <a:pt x="477833" y="100028"/>
                  </a:cubicBezTo>
                  <a:lnTo>
                    <a:pt x="477833" y="100028"/>
                  </a:lnTo>
                  <a:cubicBezTo>
                    <a:pt x="477833" y="155272"/>
                    <a:pt x="433049" y="200056"/>
                    <a:pt x="377805" y="200056"/>
                  </a:cubicBezTo>
                  <a:lnTo>
                    <a:pt x="100028" y="200056"/>
                  </a:lnTo>
                  <a:cubicBezTo>
                    <a:pt x="44784" y="200056"/>
                    <a:pt x="0" y="155272"/>
                    <a:pt x="0" y="100028"/>
                  </a:cubicBezTo>
                  <a:lnTo>
                    <a:pt x="0" y="100028"/>
                  </a:lnTo>
                  <a:cubicBezTo>
                    <a:pt x="0" y="44784"/>
                    <a:pt x="44784" y="0"/>
                    <a:pt x="100028" y="0"/>
                  </a:cubicBezTo>
                  <a:close/>
                </a:path>
              </a:pathLst>
            </a:custGeom>
            <a:solidFill>
              <a:srgbClr val="B6CBD8"/>
            </a:solidFill>
          </p:spPr>
        </p:sp>
        <p:sp>
          <p:nvSpPr>
            <p:cNvPr name="TextBox 28" id="28"/>
            <p:cNvSpPr txBox="true"/>
            <p:nvPr/>
          </p:nvSpPr>
          <p:spPr>
            <a:xfrm>
              <a:off x="0" y="-114300"/>
              <a:ext cx="477833" cy="314356"/>
            </a:xfrm>
            <a:prstGeom prst="rect">
              <a:avLst/>
            </a:prstGeom>
          </p:spPr>
          <p:txBody>
            <a:bodyPr anchor="ctr" rtlCol="false" tIns="50800" lIns="50800" bIns="50800" rIns="50800"/>
            <a:lstStyle/>
            <a:p>
              <a:pPr algn="ctr">
                <a:lnSpc>
                  <a:spcPts val="3910"/>
                </a:lnSpc>
              </a:pPr>
              <a:r>
                <a:rPr lang="en-US" b="true" sz="2300">
                  <a:solidFill>
                    <a:srgbClr val="000000"/>
                  </a:solidFill>
                  <a:latin typeface="Quicksand Bold"/>
                  <a:ea typeface="Quicksand Bold"/>
                  <a:cs typeface="Quicksand Bold"/>
                  <a:sym typeface="Quicksand Bold"/>
                </a:rPr>
                <a:t>End</a:t>
              </a:r>
            </a:p>
          </p:txBody>
        </p:sp>
      </p:grpSp>
      <p:sp>
        <p:nvSpPr>
          <p:cNvPr name="AutoShape 29" id="29"/>
          <p:cNvSpPr/>
          <p:nvPr/>
        </p:nvSpPr>
        <p:spPr>
          <a:xfrm>
            <a:off x="9144000" y="9021085"/>
            <a:ext cx="0" cy="316379"/>
          </a:xfrm>
          <a:prstGeom prst="line">
            <a:avLst/>
          </a:prstGeom>
          <a:ln cap="flat" w="38100">
            <a:solidFill>
              <a:srgbClr val="000000"/>
            </a:solidFill>
            <a:prstDash val="solid"/>
            <a:headEnd type="none" len="sm" w="sm"/>
            <a:tailEnd type="arrow" len="sm" w="med"/>
          </a:ln>
        </p:spPr>
      </p:sp>
      <p:sp>
        <p:nvSpPr>
          <p:cNvPr name="AutoShape 30" id="30"/>
          <p:cNvSpPr/>
          <p:nvPr/>
        </p:nvSpPr>
        <p:spPr>
          <a:xfrm>
            <a:off x="9144000" y="1772117"/>
            <a:ext cx="2064858" cy="36195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661169" y="2080179"/>
            <a:ext cx="7839018" cy="7839018"/>
          </a:xfrm>
          <a:custGeom>
            <a:avLst/>
            <a:gdLst/>
            <a:ahLst/>
            <a:cxnLst/>
            <a:rect r="r" b="b" t="t" l="l"/>
            <a:pathLst>
              <a:path h="7839018" w="7839018">
                <a:moveTo>
                  <a:pt x="0" y="0"/>
                </a:moveTo>
                <a:lnTo>
                  <a:pt x="7839018" y="0"/>
                </a:lnTo>
                <a:lnTo>
                  <a:pt x="7839018" y="7839018"/>
                </a:lnTo>
                <a:lnTo>
                  <a:pt x="0" y="783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09530" y="5609490"/>
            <a:ext cx="742296" cy="742296"/>
          </a:xfrm>
          <a:custGeom>
            <a:avLst/>
            <a:gdLst/>
            <a:ahLst/>
            <a:cxnLst/>
            <a:rect r="r" b="b" t="t" l="l"/>
            <a:pathLst>
              <a:path h="742296" w="742296">
                <a:moveTo>
                  <a:pt x="0" y="0"/>
                </a:moveTo>
                <a:lnTo>
                  <a:pt x="742297" y="0"/>
                </a:lnTo>
                <a:lnTo>
                  <a:pt x="742297" y="742297"/>
                </a:lnTo>
                <a:lnTo>
                  <a:pt x="0" y="742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771237" y="5980638"/>
            <a:ext cx="7728951"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8951827" y="4836525"/>
            <a:ext cx="2326327" cy="2326327"/>
          </a:xfrm>
          <a:custGeom>
            <a:avLst/>
            <a:gdLst/>
            <a:ahLst/>
            <a:cxnLst/>
            <a:rect r="r" b="b" t="t" l="l"/>
            <a:pathLst>
              <a:path h="2326327" w="2326327">
                <a:moveTo>
                  <a:pt x="0" y="0"/>
                </a:moveTo>
                <a:lnTo>
                  <a:pt x="2326326" y="0"/>
                </a:lnTo>
                <a:lnTo>
                  <a:pt x="2326326" y="2326327"/>
                </a:lnTo>
                <a:lnTo>
                  <a:pt x="0" y="2326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13500" y="367289"/>
            <a:ext cx="6512496" cy="1377949"/>
          </a:xfrm>
          <a:prstGeom prst="rect">
            <a:avLst/>
          </a:prstGeom>
        </p:spPr>
        <p:txBody>
          <a:bodyPr anchor="t" rtlCol="false" tIns="0" lIns="0" bIns="0" rIns="0">
            <a:spAutoFit/>
          </a:bodyPr>
          <a:lstStyle/>
          <a:p>
            <a:pPr algn="just">
              <a:lnSpc>
                <a:spcPts val="11200"/>
              </a:lnSpc>
            </a:pPr>
            <a:r>
              <a:rPr lang="en-US" sz="8000" b="true">
                <a:solidFill>
                  <a:srgbClr val="000000"/>
                </a:solidFill>
                <a:latin typeface="Cormorant Garamond Bold"/>
                <a:ea typeface="Cormorant Garamond Bold"/>
                <a:cs typeface="Cormorant Garamond Bold"/>
                <a:sym typeface="Cormorant Garamond Bold"/>
              </a:rPr>
              <a:t>Implementation</a:t>
            </a:r>
          </a:p>
        </p:txBody>
      </p:sp>
      <p:sp>
        <p:nvSpPr>
          <p:cNvPr name="Freeform 7" id="7"/>
          <p:cNvSpPr/>
          <p:nvPr/>
        </p:nvSpPr>
        <p:spPr>
          <a:xfrm flipH="false" flipV="false" rot="0">
            <a:off x="11278153" y="4836525"/>
            <a:ext cx="2326327" cy="2326327"/>
          </a:xfrm>
          <a:custGeom>
            <a:avLst/>
            <a:gdLst/>
            <a:ahLst/>
            <a:cxnLst/>
            <a:rect r="r" b="b" t="t" l="l"/>
            <a:pathLst>
              <a:path h="2326327" w="2326327">
                <a:moveTo>
                  <a:pt x="0" y="0"/>
                </a:moveTo>
                <a:lnTo>
                  <a:pt x="2326327" y="0"/>
                </a:lnTo>
                <a:lnTo>
                  <a:pt x="2326327" y="2326327"/>
                </a:lnTo>
                <a:lnTo>
                  <a:pt x="0" y="2326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H="true">
            <a:off x="10114990" y="4836525"/>
            <a:ext cx="0" cy="2326327"/>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9479794" y="7048552"/>
            <a:ext cx="1717700" cy="441325"/>
          </a:xfrm>
          <a:prstGeom prst="rect">
            <a:avLst/>
          </a:prstGeom>
        </p:spPr>
        <p:txBody>
          <a:bodyPr anchor="t" rtlCol="false" tIns="0" lIns="0" bIns="0" rIns="0">
            <a:spAutoFit/>
          </a:bodyPr>
          <a:lstStyle/>
          <a:p>
            <a:pPr algn="ctr">
              <a:lnSpc>
                <a:spcPts val="3739"/>
              </a:lnSpc>
              <a:spcBef>
                <a:spcPct val="0"/>
              </a:spcBef>
            </a:pPr>
            <a:r>
              <a:rPr lang="en-US" b="true" sz="2199">
                <a:solidFill>
                  <a:srgbClr val="000000"/>
                </a:solidFill>
                <a:latin typeface="Quicksand Bold"/>
                <a:ea typeface="Quicksand Bold"/>
                <a:cs typeface="Quicksand Bold"/>
                <a:sym typeface="Quicksand Bold"/>
              </a:rPr>
              <a:t>Radius:  5km</a:t>
            </a:r>
          </a:p>
        </p:txBody>
      </p:sp>
      <p:sp>
        <p:nvSpPr>
          <p:cNvPr name="TextBox 10" id="10"/>
          <p:cNvSpPr txBox="true"/>
          <p:nvPr/>
        </p:nvSpPr>
        <p:spPr>
          <a:xfrm rot="0">
            <a:off x="13743877" y="5558363"/>
            <a:ext cx="1717700" cy="441325"/>
          </a:xfrm>
          <a:prstGeom prst="rect">
            <a:avLst/>
          </a:prstGeom>
        </p:spPr>
        <p:txBody>
          <a:bodyPr anchor="t" rtlCol="false" tIns="0" lIns="0" bIns="0" rIns="0">
            <a:spAutoFit/>
          </a:bodyPr>
          <a:lstStyle/>
          <a:p>
            <a:pPr algn="ctr">
              <a:lnSpc>
                <a:spcPts val="3739"/>
              </a:lnSpc>
              <a:spcBef>
                <a:spcPct val="0"/>
              </a:spcBef>
            </a:pPr>
            <a:r>
              <a:rPr lang="en-US" b="true" sz="2199">
                <a:solidFill>
                  <a:srgbClr val="000000"/>
                </a:solidFill>
                <a:latin typeface="Quicksand Bold"/>
                <a:ea typeface="Quicksand Bold"/>
                <a:cs typeface="Quicksand Bold"/>
                <a:sym typeface="Quicksand Bold"/>
              </a:rPr>
              <a:t>Radius:  5km</a:t>
            </a:r>
          </a:p>
        </p:txBody>
      </p:sp>
      <p:sp>
        <p:nvSpPr>
          <p:cNvPr name="TextBox 11" id="11"/>
          <p:cNvSpPr txBox="true"/>
          <p:nvPr/>
        </p:nvSpPr>
        <p:spPr>
          <a:xfrm rot="0">
            <a:off x="7711679" y="9845675"/>
            <a:ext cx="1818531" cy="441325"/>
          </a:xfrm>
          <a:prstGeom prst="rect">
            <a:avLst/>
          </a:prstGeom>
        </p:spPr>
        <p:txBody>
          <a:bodyPr anchor="t" rtlCol="false" tIns="0" lIns="0" bIns="0" rIns="0">
            <a:spAutoFit/>
          </a:bodyPr>
          <a:lstStyle/>
          <a:p>
            <a:pPr algn="ctr">
              <a:lnSpc>
                <a:spcPts val="3739"/>
              </a:lnSpc>
              <a:spcBef>
                <a:spcPct val="0"/>
              </a:spcBef>
            </a:pPr>
            <a:r>
              <a:rPr lang="en-US" b="true" sz="2199">
                <a:solidFill>
                  <a:srgbClr val="000000"/>
                </a:solidFill>
                <a:latin typeface="Quicksand Bold"/>
                <a:ea typeface="Quicksand Bold"/>
                <a:cs typeface="Quicksand Bold"/>
                <a:sym typeface="Quicksand Bold"/>
              </a:rPr>
              <a:t>Radius:  18km</a:t>
            </a:r>
          </a:p>
        </p:txBody>
      </p:sp>
      <p:sp>
        <p:nvSpPr>
          <p:cNvPr name="TextBox 12" id="12"/>
          <p:cNvSpPr txBox="true"/>
          <p:nvPr/>
        </p:nvSpPr>
        <p:spPr>
          <a:xfrm rot="0">
            <a:off x="6344081" y="6073974"/>
            <a:ext cx="2013198" cy="441325"/>
          </a:xfrm>
          <a:prstGeom prst="rect">
            <a:avLst/>
          </a:prstGeom>
        </p:spPr>
        <p:txBody>
          <a:bodyPr anchor="t" rtlCol="false" tIns="0" lIns="0" bIns="0" rIns="0">
            <a:spAutoFit/>
          </a:bodyPr>
          <a:lstStyle/>
          <a:p>
            <a:pPr algn="ctr">
              <a:lnSpc>
                <a:spcPts val="3739"/>
              </a:lnSpc>
              <a:spcBef>
                <a:spcPct val="0"/>
              </a:spcBef>
            </a:pPr>
            <a:r>
              <a:rPr lang="en-US" b="true" sz="2199">
                <a:solidFill>
                  <a:srgbClr val="000000"/>
                </a:solidFill>
                <a:latin typeface="Quicksand Bold"/>
                <a:ea typeface="Quicksand Bold"/>
                <a:cs typeface="Quicksand Bold"/>
                <a:sym typeface="Quicksand Bold"/>
              </a:rPr>
              <a:t>Radius:  1-2 km</a:t>
            </a:r>
          </a:p>
        </p:txBody>
      </p:sp>
      <p:sp>
        <p:nvSpPr>
          <p:cNvPr name="TextBox 13" id="13"/>
          <p:cNvSpPr txBox="true"/>
          <p:nvPr/>
        </p:nvSpPr>
        <p:spPr>
          <a:xfrm rot="0">
            <a:off x="13952001" y="9144000"/>
            <a:ext cx="4335999" cy="441325"/>
          </a:xfrm>
          <a:prstGeom prst="rect">
            <a:avLst/>
          </a:prstGeom>
        </p:spPr>
        <p:txBody>
          <a:bodyPr anchor="t" rtlCol="false" tIns="0" lIns="0" bIns="0" rIns="0">
            <a:spAutoFit/>
          </a:bodyPr>
          <a:lstStyle/>
          <a:p>
            <a:pPr algn="ctr">
              <a:lnSpc>
                <a:spcPts val="3739"/>
              </a:lnSpc>
              <a:spcBef>
                <a:spcPct val="0"/>
              </a:spcBef>
            </a:pPr>
            <a:r>
              <a:rPr lang="en-US" b="true" sz="2199">
                <a:solidFill>
                  <a:srgbClr val="000000"/>
                </a:solidFill>
                <a:latin typeface="Quicksand Bold"/>
                <a:ea typeface="Quicksand Bold"/>
                <a:cs typeface="Quicksand Bold"/>
                <a:sym typeface="Quicksand Bold"/>
              </a:rPr>
              <a:t>Outer Radius = 2+10+5 = 17 km </a:t>
            </a:r>
          </a:p>
        </p:txBody>
      </p:sp>
      <p:sp>
        <p:nvSpPr>
          <p:cNvPr name="AutoShape 14" id="14"/>
          <p:cNvSpPr/>
          <p:nvPr/>
        </p:nvSpPr>
        <p:spPr>
          <a:xfrm>
            <a:off x="8580678" y="2080179"/>
            <a:ext cx="0" cy="7839018"/>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611665"/>
            <a:chOff x="0" y="0"/>
            <a:chExt cx="4816593" cy="2794842"/>
          </a:xfrm>
        </p:grpSpPr>
        <p:sp>
          <p:nvSpPr>
            <p:cNvPr name="Freeform 3" id="3"/>
            <p:cNvSpPr/>
            <p:nvPr/>
          </p:nvSpPr>
          <p:spPr>
            <a:xfrm flipH="false" flipV="false" rot="0">
              <a:off x="0" y="0"/>
              <a:ext cx="4816592" cy="2794842"/>
            </a:xfrm>
            <a:custGeom>
              <a:avLst/>
              <a:gdLst/>
              <a:ahLst/>
              <a:cxnLst/>
              <a:rect r="r" b="b" t="t" l="l"/>
              <a:pathLst>
                <a:path h="2794842" w="4816592">
                  <a:moveTo>
                    <a:pt x="0" y="0"/>
                  </a:moveTo>
                  <a:lnTo>
                    <a:pt x="4816592" y="0"/>
                  </a:lnTo>
                  <a:lnTo>
                    <a:pt x="4816592" y="2794842"/>
                  </a:lnTo>
                  <a:lnTo>
                    <a:pt x="0" y="2794842"/>
                  </a:lnTo>
                  <a:close/>
                </a:path>
              </a:pathLst>
            </a:custGeom>
            <a:solidFill>
              <a:srgbClr val="DBE5EA"/>
            </a:solidFill>
          </p:spPr>
        </p:sp>
        <p:sp>
          <p:nvSpPr>
            <p:cNvPr name="TextBox 4" id="4"/>
            <p:cNvSpPr txBox="true"/>
            <p:nvPr/>
          </p:nvSpPr>
          <p:spPr>
            <a:xfrm>
              <a:off x="0" y="-47625"/>
              <a:ext cx="4816593" cy="2842467"/>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1028700" y="124748"/>
            <a:ext cx="11191204" cy="1335706"/>
          </a:xfrm>
          <a:prstGeom prst="rect">
            <a:avLst/>
          </a:prstGeom>
        </p:spPr>
        <p:txBody>
          <a:bodyPr anchor="t" rtlCol="false" tIns="0" lIns="0" bIns="0" rIns="0">
            <a:spAutoFit/>
          </a:bodyPr>
          <a:lstStyle/>
          <a:p>
            <a:pPr algn="l" marL="0" indent="0" lvl="0">
              <a:lnSpc>
                <a:spcPts val="10903"/>
              </a:lnSpc>
              <a:spcBef>
                <a:spcPct val="0"/>
              </a:spcBef>
            </a:pPr>
            <a:r>
              <a:rPr lang="en-US" b="true" sz="7788">
                <a:solidFill>
                  <a:srgbClr val="000000"/>
                </a:solidFill>
                <a:latin typeface="Cormorant Garamond Bold"/>
                <a:ea typeface="Cormorant Garamond Bold"/>
                <a:cs typeface="Cormorant Garamond Bold"/>
                <a:sym typeface="Cormorant Garamond Bold"/>
              </a:rPr>
              <a:t>Outline</a:t>
            </a:r>
          </a:p>
        </p:txBody>
      </p:sp>
      <p:sp>
        <p:nvSpPr>
          <p:cNvPr name="TextBox 6" id="6"/>
          <p:cNvSpPr txBox="true"/>
          <p:nvPr/>
        </p:nvSpPr>
        <p:spPr>
          <a:xfrm rot="0">
            <a:off x="1542636" y="1327104"/>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Problem Statement</a:t>
            </a:r>
          </a:p>
        </p:txBody>
      </p:sp>
      <p:sp>
        <p:nvSpPr>
          <p:cNvPr name="TextBox 7" id="7"/>
          <p:cNvSpPr txBox="true"/>
          <p:nvPr/>
        </p:nvSpPr>
        <p:spPr>
          <a:xfrm rot="0">
            <a:off x="1542636" y="1859869"/>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Introduction</a:t>
            </a:r>
          </a:p>
        </p:txBody>
      </p:sp>
      <p:sp>
        <p:nvSpPr>
          <p:cNvPr name="TextBox 8" id="8"/>
          <p:cNvSpPr txBox="true"/>
          <p:nvPr/>
        </p:nvSpPr>
        <p:spPr>
          <a:xfrm rot="0">
            <a:off x="1542636" y="2490453"/>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Objectives</a:t>
            </a:r>
          </a:p>
        </p:txBody>
      </p:sp>
      <p:sp>
        <p:nvSpPr>
          <p:cNvPr name="TextBox 9" id="9"/>
          <p:cNvSpPr txBox="true"/>
          <p:nvPr/>
        </p:nvSpPr>
        <p:spPr>
          <a:xfrm rot="0">
            <a:off x="1542636" y="3118468"/>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Literature Survey</a:t>
            </a:r>
          </a:p>
        </p:txBody>
      </p:sp>
      <p:sp>
        <p:nvSpPr>
          <p:cNvPr name="TextBox 10" id="10"/>
          <p:cNvSpPr txBox="true"/>
          <p:nvPr/>
        </p:nvSpPr>
        <p:spPr>
          <a:xfrm rot="0">
            <a:off x="1542636" y="3746483"/>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Proposed Work</a:t>
            </a:r>
          </a:p>
        </p:txBody>
      </p:sp>
      <p:sp>
        <p:nvSpPr>
          <p:cNvPr name="TextBox 11" id="11"/>
          <p:cNvSpPr txBox="true"/>
          <p:nvPr/>
        </p:nvSpPr>
        <p:spPr>
          <a:xfrm rot="0">
            <a:off x="1542636" y="8734772"/>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Conclusion</a:t>
            </a:r>
          </a:p>
        </p:txBody>
      </p:sp>
      <p:sp>
        <p:nvSpPr>
          <p:cNvPr name="TextBox 12" id="12"/>
          <p:cNvSpPr txBox="true"/>
          <p:nvPr/>
        </p:nvSpPr>
        <p:spPr>
          <a:xfrm rot="0">
            <a:off x="1542636" y="9362787"/>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References</a:t>
            </a:r>
          </a:p>
        </p:txBody>
      </p:sp>
      <p:sp>
        <p:nvSpPr>
          <p:cNvPr name="TextBox 13" id="13"/>
          <p:cNvSpPr txBox="true"/>
          <p:nvPr/>
        </p:nvSpPr>
        <p:spPr>
          <a:xfrm rot="0">
            <a:off x="3226304" y="5002513"/>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Methodology </a:t>
            </a:r>
          </a:p>
        </p:txBody>
      </p:sp>
      <p:sp>
        <p:nvSpPr>
          <p:cNvPr name="TextBox 14" id="14"/>
          <p:cNvSpPr txBox="true"/>
          <p:nvPr/>
        </p:nvSpPr>
        <p:spPr>
          <a:xfrm rot="0">
            <a:off x="3226304" y="4374498"/>
            <a:ext cx="10572132"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System Architecture</a:t>
            </a:r>
          </a:p>
        </p:txBody>
      </p:sp>
      <p:sp>
        <p:nvSpPr>
          <p:cNvPr name="TextBox 15" id="15"/>
          <p:cNvSpPr txBox="true"/>
          <p:nvPr/>
        </p:nvSpPr>
        <p:spPr>
          <a:xfrm rot="0">
            <a:off x="3226304" y="5630528"/>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Work Flow</a:t>
            </a:r>
          </a:p>
        </p:txBody>
      </p:sp>
      <p:sp>
        <p:nvSpPr>
          <p:cNvPr name="TextBox 16" id="16"/>
          <p:cNvSpPr txBox="true"/>
          <p:nvPr/>
        </p:nvSpPr>
        <p:spPr>
          <a:xfrm rot="0">
            <a:off x="3226304" y="6258544"/>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Requirements</a:t>
            </a:r>
          </a:p>
        </p:txBody>
      </p:sp>
      <p:sp>
        <p:nvSpPr>
          <p:cNvPr name="TextBox 17" id="17"/>
          <p:cNvSpPr txBox="true"/>
          <p:nvPr/>
        </p:nvSpPr>
        <p:spPr>
          <a:xfrm rot="0">
            <a:off x="1542636" y="8106757"/>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Applications</a:t>
            </a:r>
          </a:p>
        </p:txBody>
      </p:sp>
      <p:sp>
        <p:nvSpPr>
          <p:cNvPr name="TextBox 18" id="18"/>
          <p:cNvSpPr txBox="true"/>
          <p:nvPr/>
        </p:nvSpPr>
        <p:spPr>
          <a:xfrm rot="0">
            <a:off x="1542636" y="6886559"/>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Results &amp; Analysis</a:t>
            </a:r>
          </a:p>
        </p:txBody>
      </p:sp>
      <p:sp>
        <p:nvSpPr>
          <p:cNvPr name="TextBox 19" id="19"/>
          <p:cNvSpPr txBox="true"/>
          <p:nvPr/>
        </p:nvSpPr>
        <p:spPr>
          <a:xfrm rot="0">
            <a:off x="1542636" y="7478742"/>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Analysis</a:t>
            </a:r>
          </a:p>
        </p:txBody>
      </p:sp>
      <p:sp>
        <p:nvSpPr>
          <p:cNvPr name="TextBox 20" id="20"/>
          <p:cNvSpPr txBox="true"/>
          <p:nvPr/>
        </p:nvSpPr>
        <p:spPr>
          <a:xfrm rot="0">
            <a:off x="1695036" y="1479504"/>
            <a:ext cx="6109328" cy="6470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Problem Statement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94828" y="3043595"/>
            <a:ext cx="8949172" cy="5551431"/>
          </a:xfrm>
          <a:custGeom>
            <a:avLst/>
            <a:gdLst/>
            <a:ahLst/>
            <a:cxnLst/>
            <a:rect r="r" b="b" t="t" l="l"/>
            <a:pathLst>
              <a:path h="5551431" w="8949172">
                <a:moveTo>
                  <a:pt x="0" y="0"/>
                </a:moveTo>
                <a:lnTo>
                  <a:pt x="8949172" y="0"/>
                </a:lnTo>
                <a:lnTo>
                  <a:pt x="8949172" y="5551431"/>
                </a:lnTo>
                <a:lnTo>
                  <a:pt x="0" y="5551431"/>
                </a:lnTo>
                <a:lnTo>
                  <a:pt x="0" y="0"/>
                </a:lnTo>
                <a:close/>
              </a:path>
            </a:pathLst>
          </a:custGeom>
          <a:blipFill>
            <a:blip r:embed="rId2"/>
            <a:stretch>
              <a:fillRect l="-53035" t="-97439" r="-80332" b="-25145"/>
            </a:stretch>
          </a:blipFill>
        </p:spPr>
      </p:sp>
      <p:sp>
        <p:nvSpPr>
          <p:cNvPr name="Freeform 3" id="3"/>
          <p:cNvSpPr/>
          <p:nvPr/>
        </p:nvSpPr>
        <p:spPr>
          <a:xfrm flipH="false" flipV="false" rot="0">
            <a:off x="9522375" y="3043595"/>
            <a:ext cx="8741664" cy="5551431"/>
          </a:xfrm>
          <a:custGeom>
            <a:avLst/>
            <a:gdLst/>
            <a:ahLst/>
            <a:cxnLst/>
            <a:rect r="r" b="b" t="t" l="l"/>
            <a:pathLst>
              <a:path h="5551431" w="8741664">
                <a:moveTo>
                  <a:pt x="0" y="0"/>
                </a:moveTo>
                <a:lnTo>
                  <a:pt x="8741665" y="0"/>
                </a:lnTo>
                <a:lnTo>
                  <a:pt x="8741665" y="5551431"/>
                </a:lnTo>
                <a:lnTo>
                  <a:pt x="0" y="5551431"/>
                </a:lnTo>
                <a:lnTo>
                  <a:pt x="0" y="0"/>
                </a:lnTo>
                <a:close/>
              </a:path>
            </a:pathLst>
          </a:custGeom>
          <a:blipFill>
            <a:blip r:embed="rId3"/>
            <a:stretch>
              <a:fillRect l="-57709" t="-98143" r="-81307" b="-24544"/>
            </a:stretch>
          </a:blipFill>
        </p:spPr>
      </p:sp>
      <p:sp>
        <p:nvSpPr>
          <p:cNvPr name="TextBox 4" id="4"/>
          <p:cNvSpPr txBox="true"/>
          <p:nvPr/>
        </p:nvSpPr>
        <p:spPr>
          <a:xfrm rot="0">
            <a:off x="1028700" y="374650"/>
            <a:ext cx="9688041" cy="1184275"/>
          </a:xfrm>
          <a:prstGeom prst="rect">
            <a:avLst/>
          </a:prstGeom>
        </p:spPr>
        <p:txBody>
          <a:bodyPr anchor="t" rtlCol="false" tIns="0" lIns="0" bIns="0" rIns="0">
            <a:spAutoFit/>
          </a:bodyPr>
          <a:lstStyle/>
          <a:p>
            <a:pPr algn="ctr">
              <a:lnSpc>
                <a:spcPts val="9799"/>
              </a:lnSpc>
            </a:pPr>
            <a:r>
              <a:rPr lang="en-US" sz="6999" b="true">
                <a:solidFill>
                  <a:srgbClr val="000000"/>
                </a:solidFill>
                <a:latin typeface="Cormorant Garamond Bold"/>
                <a:ea typeface="Cormorant Garamond Bold"/>
                <a:cs typeface="Cormorant Garamond Bold"/>
                <a:sym typeface="Cormorant Garamond Bold"/>
              </a:rPr>
              <a:t>Implementation Continued</a:t>
            </a:r>
          </a:p>
        </p:txBody>
      </p:sp>
      <p:sp>
        <p:nvSpPr>
          <p:cNvPr name="TextBox 5" id="5"/>
          <p:cNvSpPr txBox="true"/>
          <p:nvPr/>
        </p:nvSpPr>
        <p:spPr>
          <a:xfrm rot="0">
            <a:off x="9522375" y="8535928"/>
            <a:ext cx="8571112" cy="441325"/>
          </a:xfrm>
          <a:prstGeom prst="rect">
            <a:avLst/>
          </a:prstGeom>
        </p:spPr>
        <p:txBody>
          <a:bodyPr anchor="t" rtlCol="false" tIns="0" lIns="0" bIns="0" rIns="0">
            <a:spAutoFit/>
          </a:bodyPr>
          <a:lstStyle/>
          <a:p>
            <a:pPr algn="ctr">
              <a:lnSpc>
                <a:spcPts val="3739"/>
              </a:lnSpc>
              <a:spcBef>
                <a:spcPct val="0"/>
              </a:spcBef>
            </a:pPr>
            <a:r>
              <a:rPr lang="en-US" b="true" sz="2199">
                <a:solidFill>
                  <a:srgbClr val="000000"/>
                </a:solidFill>
                <a:latin typeface="Quicksand Bold"/>
                <a:ea typeface="Quicksand Bold"/>
                <a:cs typeface="Quicksand Bold"/>
                <a:sym typeface="Quicksand Bold"/>
              </a:rPr>
              <a:t>Outer Radius = 6km</a:t>
            </a:r>
          </a:p>
        </p:txBody>
      </p:sp>
      <p:sp>
        <p:nvSpPr>
          <p:cNvPr name="TextBox 6" id="6"/>
          <p:cNvSpPr txBox="true"/>
          <p:nvPr/>
        </p:nvSpPr>
        <p:spPr>
          <a:xfrm rot="0">
            <a:off x="572888" y="8535928"/>
            <a:ext cx="8571112" cy="441325"/>
          </a:xfrm>
          <a:prstGeom prst="rect">
            <a:avLst/>
          </a:prstGeom>
        </p:spPr>
        <p:txBody>
          <a:bodyPr anchor="t" rtlCol="false" tIns="0" lIns="0" bIns="0" rIns="0">
            <a:spAutoFit/>
          </a:bodyPr>
          <a:lstStyle/>
          <a:p>
            <a:pPr algn="ctr">
              <a:lnSpc>
                <a:spcPts val="3739"/>
              </a:lnSpc>
              <a:spcBef>
                <a:spcPct val="0"/>
              </a:spcBef>
            </a:pPr>
            <a:r>
              <a:rPr lang="en-US" b="true" sz="2199">
                <a:solidFill>
                  <a:srgbClr val="000000"/>
                </a:solidFill>
                <a:latin typeface="Quicksand Bold"/>
                <a:ea typeface="Quicksand Bold"/>
                <a:cs typeface="Quicksand Bold"/>
                <a:sym typeface="Quicksand Bold"/>
              </a:rPr>
              <a:t>Outer Radius = 18km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661169" y="2080179"/>
            <a:ext cx="7839018" cy="7839018"/>
          </a:xfrm>
          <a:custGeom>
            <a:avLst/>
            <a:gdLst/>
            <a:ahLst/>
            <a:cxnLst/>
            <a:rect r="r" b="b" t="t" l="l"/>
            <a:pathLst>
              <a:path h="7839018" w="7839018">
                <a:moveTo>
                  <a:pt x="0" y="0"/>
                </a:moveTo>
                <a:lnTo>
                  <a:pt x="7839018" y="0"/>
                </a:lnTo>
                <a:lnTo>
                  <a:pt x="7839018" y="7839018"/>
                </a:lnTo>
                <a:lnTo>
                  <a:pt x="0" y="783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09530" y="5609490"/>
            <a:ext cx="742296" cy="742296"/>
          </a:xfrm>
          <a:custGeom>
            <a:avLst/>
            <a:gdLst/>
            <a:ahLst/>
            <a:cxnLst/>
            <a:rect r="r" b="b" t="t" l="l"/>
            <a:pathLst>
              <a:path h="742296" w="742296">
                <a:moveTo>
                  <a:pt x="0" y="0"/>
                </a:moveTo>
                <a:lnTo>
                  <a:pt x="742297" y="0"/>
                </a:lnTo>
                <a:lnTo>
                  <a:pt x="742297" y="742297"/>
                </a:lnTo>
                <a:lnTo>
                  <a:pt x="0" y="742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771237" y="5980638"/>
            <a:ext cx="7728951" cy="0"/>
          </a:xfrm>
          <a:prstGeom prst="line">
            <a:avLst/>
          </a:prstGeom>
          <a:ln cap="flat" w="38100">
            <a:solidFill>
              <a:srgbClr val="000000"/>
            </a:solidFill>
            <a:prstDash val="solid"/>
            <a:headEnd type="none" len="sm" w="sm"/>
            <a:tailEnd type="none" len="sm" w="sm"/>
          </a:ln>
        </p:spPr>
      </p:sp>
      <p:sp>
        <p:nvSpPr>
          <p:cNvPr name="AutoShape 5" id="5"/>
          <p:cNvSpPr/>
          <p:nvPr/>
        </p:nvSpPr>
        <p:spPr>
          <a:xfrm>
            <a:off x="8580678" y="2080179"/>
            <a:ext cx="0" cy="7839018"/>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6661300" y="7731283"/>
            <a:ext cx="1527017" cy="15270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38100" cap="sq">
              <a:solidFill>
                <a:srgbClr val="000000"/>
              </a:solidFill>
              <a:prstDash val="solid"/>
              <a:miter/>
            </a:ln>
          </p:spPr>
        </p:sp>
        <p:sp>
          <p:nvSpPr>
            <p:cNvPr name="TextBox 8" id="8"/>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sp>
        <p:nvSpPr>
          <p:cNvPr name="TextBox 9" id="9"/>
          <p:cNvSpPr txBox="true"/>
          <p:nvPr/>
        </p:nvSpPr>
        <p:spPr>
          <a:xfrm rot="0">
            <a:off x="1028700" y="374650"/>
            <a:ext cx="9688041" cy="1184275"/>
          </a:xfrm>
          <a:prstGeom prst="rect">
            <a:avLst/>
          </a:prstGeom>
        </p:spPr>
        <p:txBody>
          <a:bodyPr anchor="t" rtlCol="false" tIns="0" lIns="0" bIns="0" rIns="0">
            <a:spAutoFit/>
          </a:bodyPr>
          <a:lstStyle/>
          <a:p>
            <a:pPr algn="ctr">
              <a:lnSpc>
                <a:spcPts val="9799"/>
              </a:lnSpc>
            </a:pPr>
            <a:r>
              <a:rPr lang="en-US" sz="6999" b="true">
                <a:solidFill>
                  <a:srgbClr val="000000"/>
                </a:solidFill>
                <a:latin typeface="Cormorant Garamond Bold"/>
                <a:ea typeface="Cormorant Garamond Bold"/>
                <a:cs typeface="Cormorant Garamond Bold"/>
                <a:sym typeface="Cormorant Garamond Bold"/>
              </a:rPr>
              <a:t>Implementation Continued</a:t>
            </a:r>
          </a:p>
        </p:txBody>
      </p:sp>
      <p:grpSp>
        <p:nvGrpSpPr>
          <p:cNvPr name="Group 10" id="10"/>
          <p:cNvGrpSpPr/>
          <p:nvPr/>
        </p:nvGrpSpPr>
        <p:grpSpPr>
          <a:xfrm rot="0">
            <a:off x="5650142" y="7363953"/>
            <a:ext cx="1527017" cy="152701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a:ln w="38100" cap="sq">
              <a:solidFill>
                <a:srgbClr val="000000"/>
              </a:solidFill>
              <a:prstDash val="solid"/>
              <a:miter/>
            </a:ln>
          </p:spPr>
        </p:sp>
        <p:sp>
          <p:nvSpPr>
            <p:cNvPr name="TextBox 12" id="12"/>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13" id="13"/>
          <p:cNvGrpSpPr/>
          <p:nvPr/>
        </p:nvGrpSpPr>
        <p:grpSpPr>
          <a:xfrm rot="0">
            <a:off x="8790228" y="2401901"/>
            <a:ext cx="1527017" cy="152701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00"/>
            </a:solidFill>
            <a:ln w="38100" cap="sq">
              <a:solidFill>
                <a:srgbClr val="000000"/>
              </a:solidFill>
              <a:prstDash val="solid"/>
              <a:miter/>
            </a:ln>
          </p:spPr>
        </p:sp>
        <p:sp>
          <p:nvSpPr>
            <p:cNvPr name="TextBox 15" id="15"/>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16" id="16"/>
          <p:cNvGrpSpPr/>
          <p:nvPr/>
        </p:nvGrpSpPr>
        <p:grpSpPr>
          <a:xfrm rot="0">
            <a:off x="9953233" y="5913135"/>
            <a:ext cx="1527017" cy="152701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a:ln w="38100" cap="sq">
              <a:solidFill>
                <a:srgbClr val="000000"/>
              </a:solidFill>
              <a:prstDash val="solid"/>
              <a:miter/>
            </a:ln>
          </p:spPr>
        </p:sp>
        <p:sp>
          <p:nvSpPr>
            <p:cNvPr name="TextBox 18" id="18"/>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19" id="19"/>
          <p:cNvGrpSpPr/>
          <p:nvPr/>
        </p:nvGrpSpPr>
        <p:grpSpPr>
          <a:xfrm rot="0">
            <a:off x="7424809" y="5999688"/>
            <a:ext cx="1527017" cy="152701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38100" cap="sq">
              <a:solidFill>
                <a:srgbClr val="000000"/>
              </a:solidFill>
              <a:prstDash val="solid"/>
              <a:miter/>
            </a:ln>
          </p:spPr>
        </p:sp>
        <p:sp>
          <p:nvSpPr>
            <p:cNvPr name="TextBox 21" id="21"/>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22" id="22"/>
          <p:cNvGrpSpPr/>
          <p:nvPr/>
        </p:nvGrpSpPr>
        <p:grpSpPr>
          <a:xfrm rot="0">
            <a:off x="6512572" y="5217130"/>
            <a:ext cx="1527017" cy="152701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00"/>
            </a:solidFill>
            <a:ln w="38100" cap="sq">
              <a:solidFill>
                <a:srgbClr val="000000"/>
              </a:solidFill>
              <a:prstDash val="solid"/>
              <a:miter/>
            </a:ln>
          </p:spPr>
        </p:sp>
        <p:sp>
          <p:nvSpPr>
            <p:cNvPr name="TextBox 24" id="24"/>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25" id="25"/>
          <p:cNvGrpSpPr/>
          <p:nvPr/>
        </p:nvGrpSpPr>
        <p:grpSpPr>
          <a:xfrm rot="0">
            <a:off x="9701363" y="7668753"/>
            <a:ext cx="1527017" cy="152701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a:ln w="38100" cap="sq">
              <a:solidFill>
                <a:srgbClr val="000000"/>
              </a:solidFill>
              <a:prstDash val="solid"/>
              <a:miter/>
            </a:ln>
          </p:spPr>
        </p:sp>
        <p:sp>
          <p:nvSpPr>
            <p:cNvPr name="TextBox 27" id="27"/>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28" id="28"/>
          <p:cNvGrpSpPr/>
          <p:nvPr/>
        </p:nvGrpSpPr>
        <p:grpSpPr>
          <a:xfrm rot="0">
            <a:off x="4815613" y="6141735"/>
            <a:ext cx="1527017" cy="152701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00"/>
            </a:solidFill>
            <a:ln w="38100" cap="sq">
              <a:solidFill>
                <a:srgbClr val="000000"/>
              </a:solidFill>
              <a:prstDash val="solid"/>
              <a:miter/>
            </a:ln>
          </p:spPr>
        </p:sp>
        <p:sp>
          <p:nvSpPr>
            <p:cNvPr name="TextBox 30" id="30"/>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31" id="31"/>
          <p:cNvGrpSpPr/>
          <p:nvPr/>
        </p:nvGrpSpPr>
        <p:grpSpPr>
          <a:xfrm rot="0">
            <a:off x="6845620" y="3394009"/>
            <a:ext cx="1527017" cy="152701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a:ln w="38100" cap="sq">
              <a:solidFill>
                <a:srgbClr val="000000"/>
              </a:solidFill>
              <a:prstDash val="solid"/>
              <a:miter/>
            </a:ln>
          </p:spPr>
        </p:sp>
        <p:sp>
          <p:nvSpPr>
            <p:cNvPr name="TextBox 33" id="33"/>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34" id="34"/>
          <p:cNvGrpSpPr/>
          <p:nvPr/>
        </p:nvGrpSpPr>
        <p:grpSpPr>
          <a:xfrm rot="0">
            <a:off x="6082111" y="2630501"/>
            <a:ext cx="1527017" cy="152701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a:ln w="38100" cap="sq">
              <a:solidFill>
                <a:srgbClr val="000000"/>
              </a:solidFill>
              <a:prstDash val="solid"/>
              <a:miter/>
            </a:ln>
          </p:spPr>
        </p:sp>
        <p:sp>
          <p:nvSpPr>
            <p:cNvPr name="TextBox 36" id="36"/>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37" id="37"/>
          <p:cNvGrpSpPr/>
          <p:nvPr/>
        </p:nvGrpSpPr>
        <p:grpSpPr>
          <a:xfrm rot="0">
            <a:off x="8174346" y="8252605"/>
            <a:ext cx="1527017" cy="152701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00"/>
            </a:solidFill>
            <a:ln w="38100" cap="sq">
              <a:solidFill>
                <a:srgbClr val="000000"/>
              </a:solidFill>
              <a:prstDash val="solid"/>
              <a:miter/>
            </a:ln>
          </p:spPr>
        </p:sp>
        <p:sp>
          <p:nvSpPr>
            <p:cNvPr name="TextBox 39" id="39"/>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40" id="40"/>
          <p:cNvGrpSpPr/>
          <p:nvPr/>
        </p:nvGrpSpPr>
        <p:grpSpPr>
          <a:xfrm rot="0">
            <a:off x="8951827" y="4157518"/>
            <a:ext cx="1527017" cy="152701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00"/>
            </a:solidFill>
            <a:ln w="38100" cap="sq">
              <a:solidFill>
                <a:srgbClr val="000000"/>
              </a:solidFill>
              <a:prstDash val="solid"/>
              <a:miter/>
            </a:ln>
          </p:spPr>
        </p:sp>
        <p:sp>
          <p:nvSpPr>
            <p:cNvPr name="TextBox 42" id="42"/>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grpSp>
        <p:nvGrpSpPr>
          <p:cNvPr name="Group 43" id="43"/>
          <p:cNvGrpSpPr/>
          <p:nvPr/>
        </p:nvGrpSpPr>
        <p:grpSpPr>
          <a:xfrm rot="0">
            <a:off x="10317246" y="3394009"/>
            <a:ext cx="1527017" cy="152701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38100" cap="sq">
              <a:solidFill>
                <a:srgbClr val="000000"/>
              </a:solidFill>
              <a:prstDash val="solid"/>
              <a:miter/>
            </a:ln>
          </p:spPr>
        </p:sp>
        <p:sp>
          <p:nvSpPr>
            <p:cNvPr name="TextBox 45" id="45"/>
            <p:cNvSpPr txBox="true"/>
            <p:nvPr/>
          </p:nvSpPr>
          <p:spPr>
            <a:xfrm>
              <a:off x="76200" y="-38100"/>
              <a:ext cx="660400" cy="774700"/>
            </a:xfrm>
            <a:prstGeom prst="rect">
              <a:avLst/>
            </a:prstGeom>
          </p:spPr>
          <p:txBody>
            <a:bodyPr anchor="ctr" rtlCol="false" tIns="50800" lIns="50800" bIns="50800" rIns="50800"/>
            <a:lstStyle/>
            <a:p>
              <a:pPr algn="ctr">
                <a:lnSpc>
                  <a:spcPts val="3739"/>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49872" y="1858238"/>
            <a:ext cx="13388255" cy="7921384"/>
          </a:xfrm>
          <a:custGeom>
            <a:avLst/>
            <a:gdLst/>
            <a:ahLst/>
            <a:cxnLst/>
            <a:rect r="r" b="b" t="t" l="l"/>
            <a:pathLst>
              <a:path h="7921384" w="13388255">
                <a:moveTo>
                  <a:pt x="0" y="0"/>
                </a:moveTo>
                <a:lnTo>
                  <a:pt x="13388256" y="0"/>
                </a:lnTo>
                <a:lnTo>
                  <a:pt x="13388256" y="7921385"/>
                </a:lnTo>
                <a:lnTo>
                  <a:pt x="0" y="7921385"/>
                </a:lnTo>
                <a:lnTo>
                  <a:pt x="0" y="0"/>
                </a:lnTo>
                <a:close/>
              </a:path>
            </a:pathLst>
          </a:custGeom>
          <a:blipFill>
            <a:blip r:embed="rId2"/>
            <a:stretch>
              <a:fillRect l="0" t="0" r="0" b="0"/>
            </a:stretch>
          </a:blipFill>
        </p:spPr>
      </p:sp>
      <p:sp>
        <p:nvSpPr>
          <p:cNvPr name="TextBox 3" id="3"/>
          <p:cNvSpPr txBox="true"/>
          <p:nvPr/>
        </p:nvSpPr>
        <p:spPr>
          <a:xfrm rot="0">
            <a:off x="7219057" y="159703"/>
            <a:ext cx="384988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ormorant Garamond Bold"/>
                <a:ea typeface="Cormorant Garamond Bold"/>
                <a:cs typeface="Cormorant Garamond Bold"/>
                <a:sym typeface="Cormorant Garamond Bold"/>
              </a:rPr>
              <a:t>Analysis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81713" y="2077613"/>
            <a:ext cx="13813647" cy="7358941"/>
          </a:xfrm>
          <a:custGeom>
            <a:avLst/>
            <a:gdLst/>
            <a:ahLst/>
            <a:cxnLst/>
            <a:rect r="r" b="b" t="t" l="l"/>
            <a:pathLst>
              <a:path h="7358941" w="13813647">
                <a:moveTo>
                  <a:pt x="0" y="0"/>
                </a:moveTo>
                <a:lnTo>
                  <a:pt x="13813647" y="0"/>
                </a:lnTo>
                <a:lnTo>
                  <a:pt x="13813647" y="7358941"/>
                </a:lnTo>
                <a:lnTo>
                  <a:pt x="0" y="7358941"/>
                </a:lnTo>
                <a:lnTo>
                  <a:pt x="0" y="0"/>
                </a:lnTo>
                <a:close/>
              </a:path>
            </a:pathLst>
          </a:custGeom>
          <a:blipFill>
            <a:blip r:embed="rId2"/>
            <a:stretch>
              <a:fillRect l="0" t="0" r="0" b="0"/>
            </a:stretch>
          </a:blipFill>
        </p:spPr>
      </p:sp>
      <p:sp>
        <p:nvSpPr>
          <p:cNvPr name="TextBox 3" id="3"/>
          <p:cNvSpPr txBox="true"/>
          <p:nvPr/>
        </p:nvSpPr>
        <p:spPr>
          <a:xfrm rot="0">
            <a:off x="4956675" y="306975"/>
            <a:ext cx="7907536" cy="1377949"/>
          </a:xfrm>
          <a:prstGeom prst="rect">
            <a:avLst/>
          </a:prstGeom>
        </p:spPr>
        <p:txBody>
          <a:bodyPr anchor="t" rtlCol="false" tIns="0" lIns="0" bIns="0" rIns="0">
            <a:spAutoFit/>
          </a:bodyPr>
          <a:lstStyle/>
          <a:p>
            <a:pPr algn="ctr">
              <a:lnSpc>
                <a:spcPts val="11200"/>
              </a:lnSpc>
            </a:pPr>
            <a:r>
              <a:rPr lang="en-US" sz="8000" b="true">
                <a:solidFill>
                  <a:srgbClr val="000000"/>
                </a:solidFill>
                <a:latin typeface="Cormorant Garamond Bold"/>
                <a:ea typeface="Cormorant Garamond Bold"/>
                <a:cs typeface="Cormorant Garamond Bold"/>
                <a:sym typeface="Cormorant Garamond Bold"/>
              </a:rPr>
              <a:t>Analysis Continued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96739" y="1879017"/>
            <a:ext cx="9478495" cy="4044406"/>
          </a:xfrm>
          <a:custGeom>
            <a:avLst/>
            <a:gdLst/>
            <a:ahLst/>
            <a:cxnLst/>
            <a:rect r="r" b="b" t="t" l="l"/>
            <a:pathLst>
              <a:path h="4044406" w="9478495">
                <a:moveTo>
                  <a:pt x="0" y="0"/>
                </a:moveTo>
                <a:lnTo>
                  <a:pt x="9478494" y="0"/>
                </a:lnTo>
                <a:lnTo>
                  <a:pt x="9478494" y="4044405"/>
                </a:lnTo>
                <a:lnTo>
                  <a:pt x="0" y="4044405"/>
                </a:lnTo>
                <a:lnTo>
                  <a:pt x="0" y="0"/>
                </a:lnTo>
                <a:close/>
              </a:path>
            </a:pathLst>
          </a:custGeom>
          <a:blipFill>
            <a:blip r:embed="rId2"/>
            <a:stretch>
              <a:fillRect l="-16300" t="-38002" r="-17623" b="-47619"/>
            </a:stretch>
          </a:blipFill>
        </p:spPr>
      </p:sp>
      <p:sp>
        <p:nvSpPr>
          <p:cNvPr name="Freeform 3" id="3"/>
          <p:cNvSpPr/>
          <p:nvPr/>
        </p:nvSpPr>
        <p:spPr>
          <a:xfrm flipH="false" flipV="false" rot="0">
            <a:off x="10122367" y="5269203"/>
            <a:ext cx="7602239" cy="4510419"/>
          </a:xfrm>
          <a:custGeom>
            <a:avLst/>
            <a:gdLst/>
            <a:ahLst/>
            <a:cxnLst/>
            <a:rect r="r" b="b" t="t" l="l"/>
            <a:pathLst>
              <a:path h="4510419" w="7602239">
                <a:moveTo>
                  <a:pt x="0" y="0"/>
                </a:moveTo>
                <a:lnTo>
                  <a:pt x="7602239" y="0"/>
                </a:lnTo>
                <a:lnTo>
                  <a:pt x="7602239" y="4510420"/>
                </a:lnTo>
                <a:lnTo>
                  <a:pt x="0" y="4510420"/>
                </a:lnTo>
                <a:lnTo>
                  <a:pt x="0" y="0"/>
                </a:lnTo>
                <a:close/>
              </a:path>
            </a:pathLst>
          </a:custGeom>
          <a:blipFill>
            <a:blip r:embed="rId3"/>
            <a:stretch>
              <a:fillRect l="-14870" t="-22348" r="-16156" b="-8259"/>
            </a:stretch>
          </a:blipFill>
        </p:spPr>
      </p:sp>
      <p:sp>
        <p:nvSpPr>
          <p:cNvPr name="TextBox 4" id="4"/>
          <p:cNvSpPr txBox="true"/>
          <p:nvPr/>
        </p:nvSpPr>
        <p:spPr>
          <a:xfrm rot="0">
            <a:off x="7294612" y="141876"/>
            <a:ext cx="3313609" cy="1543048"/>
          </a:xfrm>
          <a:prstGeom prst="rect">
            <a:avLst/>
          </a:prstGeom>
        </p:spPr>
        <p:txBody>
          <a:bodyPr anchor="t" rtlCol="false" tIns="0" lIns="0" bIns="0" rIns="0">
            <a:spAutoFit/>
          </a:bodyPr>
          <a:lstStyle/>
          <a:p>
            <a:pPr algn="ctr">
              <a:lnSpc>
                <a:spcPts val="12600"/>
              </a:lnSpc>
            </a:pPr>
            <a:r>
              <a:rPr lang="en-US" sz="9000" b="true">
                <a:solidFill>
                  <a:srgbClr val="000000"/>
                </a:solidFill>
                <a:latin typeface="Cormorant Garamond Bold"/>
                <a:ea typeface="Cormorant Garamond Bold"/>
                <a:cs typeface="Cormorant Garamond Bold"/>
                <a:sym typeface="Cormorant Garamond Bold"/>
              </a:rPr>
              <a:t>Results</a:t>
            </a:r>
          </a:p>
        </p:txBody>
      </p:sp>
      <p:sp>
        <p:nvSpPr>
          <p:cNvPr name="TextBox 5" id="5"/>
          <p:cNvSpPr txBox="true"/>
          <p:nvPr/>
        </p:nvSpPr>
        <p:spPr>
          <a:xfrm rot="0">
            <a:off x="10608221" y="1963286"/>
            <a:ext cx="2815041" cy="771525"/>
          </a:xfrm>
          <a:prstGeom prst="rect">
            <a:avLst/>
          </a:prstGeom>
        </p:spPr>
        <p:txBody>
          <a:bodyPr anchor="t" rtlCol="false" tIns="0" lIns="0" bIns="0" rIns="0">
            <a:spAutoFit/>
          </a:bodyPr>
          <a:lstStyle/>
          <a:p>
            <a:pPr algn="l" marL="0" indent="0" lvl="0">
              <a:lnSpc>
                <a:spcPts val="6299"/>
              </a:lnSpc>
              <a:spcBef>
                <a:spcPct val="0"/>
              </a:spcBef>
            </a:pPr>
            <a:r>
              <a:rPr lang="en-US" b="true" sz="4500" i="true">
                <a:solidFill>
                  <a:srgbClr val="0F4662"/>
                </a:solidFill>
                <a:latin typeface="Cormorant Garamond Bold Italics"/>
                <a:ea typeface="Cormorant Garamond Bold Italics"/>
                <a:cs typeface="Cormorant Garamond Bold Italics"/>
                <a:sym typeface="Cormorant Garamond Bold Italics"/>
              </a:rPr>
              <a:t>Input labels:</a:t>
            </a:r>
          </a:p>
        </p:txBody>
      </p:sp>
      <p:sp>
        <p:nvSpPr>
          <p:cNvPr name="TextBox 6" id="6"/>
          <p:cNvSpPr txBox="true"/>
          <p:nvPr/>
        </p:nvSpPr>
        <p:spPr>
          <a:xfrm rot="0">
            <a:off x="10322436" y="2711584"/>
            <a:ext cx="7735525" cy="17284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Latitude, Longitude or City, University</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Preference 1</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Preference 2</a:t>
            </a:r>
          </a:p>
        </p:txBody>
      </p:sp>
      <p:sp>
        <p:nvSpPr>
          <p:cNvPr name="TextBox 7" id="7"/>
          <p:cNvSpPr txBox="true"/>
          <p:nvPr/>
        </p:nvSpPr>
        <p:spPr>
          <a:xfrm rot="0">
            <a:off x="1475860" y="6279503"/>
            <a:ext cx="2815041" cy="771525"/>
          </a:xfrm>
          <a:prstGeom prst="rect">
            <a:avLst/>
          </a:prstGeom>
        </p:spPr>
        <p:txBody>
          <a:bodyPr anchor="t" rtlCol="false" tIns="0" lIns="0" bIns="0" rIns="0">
            <a:spAutoFit/>
          </a:bodyPr>
          <a:lstStyle/>
          <a:p>
            <a:pPr algn="l" marL="0" indent="0" lvl="0">
              <a:lnSpc>
                <a:spcPts val="6299"/>
              </a:lnSpc>
              <a:spcBef>
                <a:spcPct val="0"/>
              </a:spcBef>
            </a:pPr>
            <a:r>
              <a:rPr lang="en-US" b="true" sz="4500" i="true">
                <a:solidFill>
                  <a:srgbClr val="0F4662"/>
                </a:solidFill>
                <a:latin typeface="Cormorant Garamond Bold Italics"/>
                <a:ea typeface="Cormorant Garamond Bold Italics"/>
                <a:cs typeface="Cormorant Garamond Bold Italics"/>
                <a:sym typeface="Cormorant Garamond Bold Italics"/>
              </a:rPr>
              <a:t>Output:</a:t>
            </a:r>
          </a:p>
        </p:txBody>
      </p:sp>
      <p:sp>
        <p:nvSpPr>
          <p:cNvPr name="TextBox 8" id="8"/>
          <p:cNvSpPr txBox="true"/>
          <p:nvPr/>
        </p:nvSpPr>
        <p:spPr>
          <a:xfrm rot="0">
            <a:off x="1214821" y="6927203"/>
            <a:ext cx="8493274" cy="285242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Highlight the university</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Display the apartments within 18km radius of the University </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Display the density of the user preference(Red, Green, Yellow)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006398" y="2159694"/>
            <a:ext cx="12275203" cy="6785282"/>
          </a:xfrm>
          <a:custGeom>
            <a:avLst/>
            <a:gdLst/>
            <a:ahLst/>
            <a:cxnLst/>
            <a:rect r="r" b="b" t="t" l="l"/>
            <a:pathLst>
              <a:path h="6785282" w="12275203">
                <a:moveTo>
                  <a:pt x="0" y="0"/>
                </a:moveTo>
                <a:lnTo>
                  <a:pt x="12275204" y="0"/>
                </a:lnTo>
                <a:lnTo>
                  <a:pt x="12275204" y="6785282"/>
                </a:lnTo>
                <a:lnTo>
                  <a:pt x="0" y="6785282"/>
                </a:lnTo>
                <a:lnTo>
                  <a:pt x="0" y="0"/>
                </a:lnTo>
                <a:close/>
              </a:path>
            </a:pathLst>
          </a:custGeom>
          <a:blipFill>
            <a:blip r:embed="rId2"/>
            <a:stretch>
              <a:fillRect l="-32980" t="-45627" r="-3131" b="0"/>
            </a:stretch>
          </a:blipFill>
        </p:spPr>
      </p:sp>
      <p:sp>
        <p:nvSpPr>
          <p:cNvPr name="TextBox 3" id="3"/>
          <p:cNvSpPr txBox="true"/>
          <p:nvPr/>
        </p:nvSpPr>
        <p:spPr>
          <a:xfrm rot="0">
            <a:off x="4351926" y="942975"/>
            <a:ext cx="9584147" cy="771525"/>
          </a:xfrm>
          <a:prstGeom prst="rect">
            <a:avLst/>
          </a:prstGeom>
        </p:spPr>
        <p:txBody>
          <a:bodyPr anchor="t" rtlCol="false" tIns="0" lIns="0" bIns="0" rIns="0">
            <a:spAutoFit/>
          </a:bodyPr>
          <a:lstStyle/>
          <a:p>
            <a:pPr algn="l" marL="0" indent="0" lvl="0">
              <a:lnSpc>
                <a:spcPts val="6299"/>
              </a:lnSpc>
              <a:spcBef>
                <a:spcPct val="0"/>
              </a:spcBef>
            </a:pPr>
            <a:r>
              <a:rPr lang="en-US" b="true" sz="4500" i="true">
                <a:solidFill>
                  <a:srgbClr val="0F4662"/>
                </a:solidFill>
                <a:latin typeface="Cormorant Garamond Bold Italics"/>
                <a:ea typeface="Cormorant Garamond Bold Italics"/>
                <a:cs typeface="Cormorant Garamond Bold Italics"/>
                <a:sym typeface="Cormorant Garamond Bold Italics"/>
              </a:rPr>
              <a:t>Visualization of the result using postman API</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0184"/>
            <a:ext cx="11534821" cy="1184275"/>
          </a:xfrm>
          <a:prstGeom prst="rect">
            <a:avLst/>
          </a:prstGeom>
        </p:spPr>
        <p:txBody>
          <a:bodyPr anchor="t" rtlCol="false" tIns="0" lIns="0" bIns="0" rIns="0">
            <a:spAutoFit/>
          </a:bodyPr>
          <a:lstStyle/>
          <a:p>
            <a:pPr algn="l" marL="0" indent="0" lvl="0">
              <a:lnSpc>
                <a:spcPts val="9799"/>
              </a:lnSpc>
              <a:spcBef>
                <a:spcPct val="0"/>
              </a:spcBef>
            </a:pPr>
            <a:r>
              <a:rPr lang="en-US" b="true" sz="6999" i="true">
                <a:solidFill>
                  <a:srgbClr val="0F4662"/>
                </a:solidFill>
                <a:latin typeface="Cormorant Garamond Bold Italics"/>
                <a:ea typeface="Cormorant Garamond Bold Italics"/>
                <a:cs typeface="Cormorant Garamond Bold Italics"/>
                <a:sym typeface="Cormorant Garamond Bold Italics"/>
              </a:rPr>
              <a:t>Conclusion</a:t>
            </a:r>
          </a:p>
        </p:txBody>
      </p:sp>
      <p:sp>
        <p:nvSpPr>
          <p:cNvPr name="TextBox 3" id="3"/>
          <p:cNvSpPr txBox="true"/>
          <p:nvPr/>
        </p:nvSpPr>
        <p:spPr>
          <a:xfrm rot="0">
            <a:off x="721835" y="2073350"/>
            <a:ext cx="16844330" cy="6433185"/>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The project uses geo-data and K-Means clustering to group accommodation </a:t>
            </a:r>
            <a:r>
              <a:rPr lang="en-US" sz="3600">
                <a:solidFill>
                  <a:srgbClr val="000000"/>
                </a:solidFill>
                <a:latin typeface="Times New Roman"/>
                <a:ea typeface="Times New Roman"/>
                <a:cs typeface="Times New Roman"/>
                <a:sym typeface="Times New Roman"/>
              </a:rPr>
              <a:t> </a:t>
            </a:r>
            <a:r>
              <a:rPr lang="en-US" sz="3600">
                <a:solidFill>
                  <a:srgbClr val="000000"/>
                </a:solidFill>
                <a:latin typeface="Times New Roman"/>
                <a:ea typeface="Times New Roman"/>
                <a:cs typeface="Times New Roman"/>
                <a:sym typeface="Times New Roman"/>
              </a:rPr>
              <a:t>based on user preferences.</a:t>
            </a:r>
          </a:p>
          <a:p>
            <a:pPr algn="ctr">
              <a:lnSpc>
                <a:spcPts val="5040"/>
              </a:lnSpc>
            </a:pPr>
          </a:p>
          <a:p>
            <a:pPr algn="l"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It simplifies finding suitable housing based on user preferences and gives     intelligent suggestions.</a:t>
            </a:r>
          </a:p>
          <a:p>
            <a:pPr algn="l">
              <a:lnSpc>
                <a:spcPts val="5040"/>
              </a:lnSpc>
            </a:pPr>
          </a:p>
          <a:p>
            <a:pPr algn="l"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Clustering identifies areas with varying amenities, aiding better decisions.</a:t>
            </a:r>
          </a:p>
          <a:p>
            <a:pPr algn="l">
              <a:lnSpc>
                <a:spcPts val="5040"/>
              </a:lnSpc>
            </a:pPr>
          </a:p>
          <a:p>
            <a:pPr algn="l" marL="777240" indent="-388620" lvl="1">
              <a:lnSpc>
                <a:spcPts val="5040"/>
              </a:lnSpc>
              <a:buFont typeface="Arial"/>
              <a:buChar char="•"/>
            </a:pPr>
            <a:r>
              <a:rPr lang="en-US" sz="3600">
                <a:solidFill>
                  <a:srgbClr val="000000"/>
                </a:solidFill>
                <a:latin typeface="Times New Roman"/>
                <a:ea typeface="Times New Roman"/>
                <a:cs typeface="Times New Roman"/>
                <a:sym typeface="Times New Roman"/>
              </a:rPr>
              <a:t>The approach offers a personalized and limits the time consumption of the students for accommodation searching.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607373" y="271916"/>
            <a:ext cx="507325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ormorant Garamond Bold"/>
                <a:ea typeface="Cormorant Garamond Bold"/>
                <a:cs typeface="Cormorant Garamond Bold"/>
                <a:sym typeface="Cormorant Garamond Bold"/>
              </a:rPr>
              <a:t>References</a:t>
            </a:r>
          </a:p>
        </p:txBody>
      </p:sp>
      <p:sp>
        <p:nvSpPr>
          <p:cNvPr name="TextBox 3" id="3"/>
          <p:cNvSpPr txBox="true"/>
          <p:nvPr/>
        </p:nvSpPr>
        <p:spPr>
          <a:xfrm rot="0">
            <a:off x="552351" y="2221175"/>
            <a:ext cx="476349" cy="689611"/>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Times New Roman Bold"/>
                <a:ea typeface="Times New Roman Bold"/>
                <a:cs typeface="Times New Roman Bold"/>
                <a:sym typeface="Times New Roman Bold"/>
              </a:rPr>
              <a:t>[1]</a:t>
            </a:r>
          </a:p>
        </p:txBody>
      </p:sp>
      <p:sp>
        <p:nvSpPr>
          <p:cNvPr name="TextBox 4" id="4"/>
          <p:cNvSpPr txBox="true"/>
          <p:nvPr/>
        </p:nvSpPr>
        <p:spPr>
          <a:xfrm rot="0">
            <a:off x="552351" y="3511113"/>
            <a:ext cx="476369" cy="689611"/>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Times New Roman Bold"/>
                <a:ea typeface="Times New Roman Bold"/>
                <a:cs typeface="Times New Roman Bold"/>
                <a:sym typeface="Times New Roman Bold"/>
              </a:rPr>
              <a:t>[2]</a:t>
            </a:r>
          </a:p>
        </p:txBody>
      </p:sp>
      <p:sp>
        <p:nvSpPr>
          <p:cNvPr name="TextBox 5" id="5"/>
          <p:cNvSpPr txBox="true"/>
          <p:nvPr/>
        </p:nvSpPr>
        <p:spPr>
          <a:xfrm rot="0">
            <a:off x="1601802" y="3398274"/>
            <a:ext cx="16440002" cy="1026414"/>
          </a:xfrm>
          <a:prstGeom prst="rect">
            <a:avLst/>
          </a:prstGeom>
        </p:spPr>
        <p:txBody>
          <a:bodyPr anchor="t" rtlCol="false" tIns="0" lIns="0" bIns="0" rIns="0">
            <a:spAutoFit/>
          </a:bodyPr>
          <a:lstStyle/>
          <a:p>
            <a:pPr algn="l">
              <a:lnSpc>
                <a:spcPts val="2552"/>
              </a:lnSpc>
            </a:pPr>
            <a:r>
              <a:rPr lang="en-US" sz="2299" spc="16" b="true">
                <a:solidFill>
                  <a:srgbClr val="000000"/>
                </a:solidFill>
                <a:latin typeface="Times New Roman Semi-Bold"/>
                <a:ea typeface="Times New Roman Semi-Bold"/>
                <a:cs typeface="Times New Roman Semi-Bold"/>
                <a:sym typeface="Times New Roman Semi-Bold"/>
              </a:rPr>
              <a:t>K. Geetha, A. Srivani, S. Gunasekaran, S. Ananthi, and S. Sangeetha. </a:t>
            </a:r>
          </a:p>
          <a:p>
            <a:pPr algn="l">
              <a:lnSpc>
                <a:spcPts val="2552"/>
              </a:lnSpc>
            </a:pPr>
            <a:r>
              <a:rPr lang="en-US" sz="2299" spc="16" b="true">
                <a:solidFill>
                  <a:srgbClr val="000000"/>
                </a:solidFill>
                <a:latin typeface="Times New Roman Semi-Bold"/>
                <a:ea typeface="Times New Roman Semi-Bold"/>
                <a:cs typeface="Times New Roman Semi-Bold"/>
                <a:sym typeface="Times New Roman Semi-Bold"/>
              </a:rPr>
              <a:t>Geospatial data exploration using machine learning. In Proceedings of the Fourth International Conference on Smart Electronics and Communication: ICOSEC 2023, pages 1485–1489. IEEE, 2023.</a:t>
            </a:r>
          </a:p>
        </p:txBody>
      </p:sp>
      <p:sp>
        <p:nvSpPr>
          <p:cNvPr name="TextBox 6" id="6"/>
          <p:cNvSpPr txBox="true"/>
          <p:nvPr/>
        </p:nvSpPr>
        <p:spPr>
          <a:xfrm rot="0">
            <a:off x="1601802" y="2105160"/>
            <a:ext cx="16230600" cy="1026414"/>
          </a:xfrm>
          <a:prstGeom prst="rect">
            <a:avLst/>
          </a:prstGeom>
        </p:spPr>
        <p:txBody>
          <a:bodyPr anchor="t" rtlCol="false" tIns="0" lIns="0" bIns="0" rIns="0">
            <a:spAutoFit/>
          </a:bodyPr>
          <a:lstStyle/>
          <a:p>
            <a:pPr algn="l">
              <a:lnSpc>
                <a:spcPts val="2552"/>
              </a:lnSpc>
            </a:pPr>
            <a:r>
              <a:rPr lang="en-US" sz="2299" spc="16" b="true">
                <a:solidFill>
                  <a:srgbClr val="000000"/>
                </a:solidFill>
                <a:latin typeface="Times New Roman Semi-Bold"/>
                <a:ea typeface="Times New Roman Semi-Bold"/>
                <a:cs typeface="Times New Roman Semi-Bold"/>
                <a:sym typeface="Times New Roman Semi-Bold"/>
              </a:rPr>
              <a:t>Rushabh Marathe and Adarsh Jadhav. </a:t>
            </a:r>
          </a:p>
          <a:p>
            <a:pPr algn="l">
              <a:lnSpc>
                <a:spcPts val="2552"/>
              </a:lnSpc>
            </a:pPr>
            <a:r>
              <a:rPr lang="en-US" sz="2299" spc="16" b="true">
                <a:solidFill>
                  <a:srgbClr val="000000"/>
                </a:solidFill>
                <a:latin typeface="Times New Roman Semi-Bold"/>
                <a:ea typeface="Times New Roman Semi-Bold"/>
                <a:cs typeface="Times New Roman Semi-Bold"/>
                <a:sym typeface="Times New Roman Semi-Bold"/>
              </a:rPr>
              <a:t>Exploratory Analysis of Geolocational Data. International Journal of Research Publication and Reviews, Vol. 4, No. 2, pp. 728–731, February 2023. </a:t>
            </a:r>
          </a:p>
        </p:txBody>
      </p:sp>
      <p:sp>
        <p:nvSpPr>
          <p:cNvPr name="TextBox 7" id="7"/>
          <p:cNvSpPr txBox="true"/>
          <p:nvPr/>
        </p:nvSpPr>
        <p:spPr>
          <a:xfrm rot="0">
            <a:off x="552316" y="4727257"/>
            <a:ext cx="476399" cy="689611"/>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Times New Roman Bold"/>
                <a:ea typeface="Times New Roman Bold"/>
                <a:cs typeface="Times New Roman Bold"/>
                <a:sym typeface="Times New Roman Bold"/>
              </a:rPr>
              <a:t>[3]</a:t>
            </a:r>
          </a:p>
        </p:txBody>
      </p:sp>
      <p:sp>
        <p:nvSpPr>
          <p:cNvPr name="TextBox 8" id="8"/>
          <p:cNvSpPr txBox="true"/>
          <p:nvPr/>
        </p:nvSpPr>
        <p:spPr>
          <a:xfrm rot="0">
            <a:off x="1601802" y="4690368"/>
            <a:ext cx="16440002" cy="1026414"/>
          </a:xfrm>
          <a:prstGeom prst="rect">
            <a:avLst/>
          </a:prstGeom>
        </p:spPr>
        <p:txBody>
          <a:bodyPr anchor="t" rtlCol="false" tIns="0" lIns="0" bIns="0" rIns="0">
            <a:spAutoFit/>
          </a:bodyPr>
          <a:lstStyle/>
          <a:p>
            <a:pPr algn="l">
              <a:lnSpc>
                <a:spcPts val="2552"/>
              </a:lnSpc>
            </a:pPr>
            <a:r>
              <a:rPr lang="en-US" sz="2299" spc="16" b="true">
                <a:solidFill>
                  <a:srgbClr val="000000"/>
                </a:solidFill>
                <a:latin typeface="Times New Roman Semi-Bold"/>
                <a:ea typeface="Times New Roman Semi-Bold"/>
                <a:cs typeface="Times New Roman Semi-Bold"/>
                <a:sym typeface="Times New Roman Semi-Bold"/>
              </a:rPr>
              <a:t>Ylenia Casali, Nazli Yonca Aydin, and Tina Comes. </a:t>
            </a:r>
          </a:p>
          <a:p>
            <a:pPr algn="l">
              <a:lnSpc>
                <a:spcPts val="2552"/>
              </a:lnSpc>
            </a:pPr>
            <a:r>
              <a:rPr lang="en-US" sz="2299" spc="16" b="true">
                <a:solidFill>
                  <a:srgbClr val="000000"/>
                </a:solidFill>
                <a:latin typeface="Times New Roman Semi-Bold"/>
                <a:ea typeface="Times New Roman Semi-Bold"/>
                <a:cs typeface="Times New Roman Semi-Bold"/>
                <a:sym typeface="Times New Roman Semi-Bold"/>
              </a:rPr>
              <a:t>Machine learning for spatial analyses in urban areas: a scoping review. Sustainable Cities and Society, Volume 85, Article 104050. Elsevier, 2022. (Journal)</a:t>
            </a:r>
          </a:p>
        </p:txBody>
      </p:sp>
      <p:sp>
        <p:nvSpPr>
          <p:cNvPr name="TextBox 9" id="9"/>
          <p:cNvSpPr txBox="true"/>
          <p:nvPr/>
        </p:nvSpPr>
        <p:spPr>
          <a:xfrm rot="0">
            <a:off x="552376" y="5940743"/>
            <a:ext cx="476349" cy="689611"/>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Times New Roman Bold"/>
                <a:ea typeface="Times New Roman Bold"/>
                <a:cs typeface="Times New Roman Bold"/>
                <a:sym typeface="Times New Roman Bold"/>
              </a:rPr>
              <a:t>[4]</a:t>
            </a:r>
          </a:p>
        </p:txBody>
      </p:sp>
      <p:sp>
        <p:nvSpPr>
          <p:cNvPr name="TextBox 10" id="10"/>
          <p:cNvSpPr txBox="true"/>
          <p:nvPr/>
        </p:nvSpPr>
        <p:spPr>
          <a:xfrm rot="0">
            <a:off x="1601802" y="5991416"/>
            <a:ext cx="16440002" cy="702564"/>
          </a:xfrm>
          <a:prstGeom prst="rect">
            <a:avLst/>
          </a:prstGeom>
        </p:spPr>
        <p:txBody>
          <a:bodyPr anchor="t" rtlCol="false" tIns="0" lIns="0" bIns="0" rIns="0">
            <a:spAutoFit/>
          </a:bodyPr>
          <a:lstStyle/>
          <a:p>
            <a:pPr algn="l">
              <a:lnSpc>
                <a:spcPts val="2552"/>
              </a:lnSpc>
            </a:pPr>
            <a:r>
              <a:rPr lang="en-US" sz="2299" spc="16" b="true">
                <a:solidFill>
                  <a:srgbClr val="000000"/>
                </a:solidFill>
                <a:latin typeface="Times New Roman Bold"/>
                <a:ea typeface="Times New Roman Bold"/>
                <a:cs typeface="Times New Roman Bold"/>
                <a:sym typeface="Times New Roman Bold"/>
              </a:rPr>
              <a:t>IBM. (2023). What is k-means clustering? Retrieved from </a:t>
            </a:r>
            <a:r>
              <a:rPr lang="en-US" b="true" sz="2299" spc="16" u="sng">
                <a:solidFill>
                  <a:srgbClr val="000000"/>
                </a:solidFill>
                <a:latin typeface="Times New Roman Bold"/>
                <a:ea typeface="Times New Roman Bold"/>
                <a:cs typeface="Times New Roman Bold"/>
                <a:sym typeface="Times New Roman Bold"/>
                <a:hlinkClick r:id="rId2" tooltip="https://www.ibm.com/topics/k-means-clustering"/>
              </a:rPr>
              <a:t>IBM</a:t>
            </a:r>
            <a:r>
              <a:rPr lang="en-US" sz="2299" spc="16">
                <a:solidFill>
                  <a:srgbClr val="000000"/>
                </a:solidFill>
                <a:latin typeface="Times New Roman"/>
                <a:ea typeface="Times New Roman"/>
                <a:cs typeface="Times New Roman"/>
                <a:sym typeface="Times New Roman"/>
              </a:rPr>
              <a:t>​</a:t>
            </a:r>
          </a:p>
          <a:p>
            <a:pPr algn="l">
              <a:lnSpc>
                <a:spcPts val="2552"/>
              </a:lnSpc>
            </a:pPr>
            <a:r>
              <a:rPr lang="en-US" sz="2299" spc="16">
                <a:solidFill>
                  <a:srgbClr val="000000"/>
                </a:solidFill>
                <a:latin typeface="Times New Roman"/>
                <a:ea typeface="Times New Roman"/>
                <a:cs typeface="Times New Roman"/>
                <a:sym typeface="Times New Roman"/>
              </a:rPr>
              <a:t>https://www.ibm.com/think/topics/k-means-clustering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1926543" y="2599780"/>
            <a:ext cx="4334700" cy="4887517"/>
            <a:chOff x="0" y="0"/>
            <a:chExt cx="5779600" cy="6516690"/>
          </a:xfrm>
        </p:grpSpPr>
        <p:pic>
          <p:nvPicPr>
            <p:cNvPr name="Picture 6" id="6"/>
            <p:cNvPicPr>
              <a:picLocks noChangeAspect="true"/>
            </p:cNvPicPr>
            <p:nvPr/>
          </p:nvPicPr>
          <p:blipFill>
            <a:blip r:embed="rId2"/>
            <a:srcRect l="19279" t="0" r="23162" b="0"/>
            <a:stretch>
              <a:fillRect/>
            </a:stretch>
          </p:blipFill>
          <p:spPr>
            <a:xfrm flipH="false" flipV="false">
              <a:off x="0" y="0"/>
              <a:ext cx="5779600" cy="6516690"/>
            </a:xfrm>
            <a:prstGeom prst="rect">
              <a:avLst/>
            </a:prstGeom>
          </p:spPr>
        </p:pic>
      </p:grpSp>
      <p:sp>
        <p:nvSpPr>
          <p:cNvPr name="Freeform 7" id="7"/>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Problem Statement</a:t>
            </a:r>
          </a:p>
        </p:txBody>
      </p:sp>
      <p:sp>
        <p:nvSpPr>
          <p:cNvPr name="TextBox 9" id="9"/>
          <p:cNvSpPr txBox="true"/>
          <p:nvPr/>
        </p:nvSpPr>
        <p:spPr>
          <a:xfrm rot="0">
            <a:off x="1028700" y="2541407"/>
            <a:ext cx="9176007" cy="5437713"/>
          </a:xfrm>
          <a:prstGeom prst="rect">
            <a:avLst/>
          </a:prstGeom>
        </p:spPr>
        <p:txBody>
          <a:bodyPr anchor="t" rtlCol="false" tIns="0" lIns="0" bIns="0" rIns="0">
            <a:spAutoFit/>
          </a:bodyPr>
          <a:lstStyle/>
          <a:p>
            <a:pPr algn="just" marL="618924" indent="-309462" lvl="1">
              <a:lnSpc>
                <a:spcPts val="4873"/>
              </a:lnSpc>
              <a:buFont typeface="Arial"/>
              <a:buChar char="•"/>
            </a:pPr>
            <a:r>
              <a:rPr lang="en-US" b="true" sz="2866">
                <a:solidFill>
                  <a:srgbClr val="0F4662"/>
                </a:solidFill>
                <a:latin typeface="Quicksand Bold"/>
                <a:ea typeface="Quicksand Bold"/>
                <a:cs typeface="Quicksand Bold"/>
                <a:sym typeface="Quicksand Bold"/>
              </a:rPr>
              <a:t>Students from far away places struggle to find accommodation that matches their geographic preferences which leads to inconvenient living situations. </a:t>
            </a:r>
          </a:p>
          <a:p>
            <a:pPr algn="just" marL="618924" indent="-309462" lvl="1">
              <a:lnSpc>
                <a:spcPts val="4873"/>
              </a:lnSpc>
              <a:buFont typeface="Arial"/>
              <a:buChar char="•"/>
            </a:pPr>
            <a:r>
              <a:rPr lang="en-US" b="true" sz="2866">
                <a:solidFill>
                  <a:srgbClr val="0F4662"/>
                </a:solidFill>
                <a:latin typeface="Quicksand Bold"/>
                <a:ea typeface="Quicksand Bold"/>
                <a:cs typeface="Quicksand Bold"/>
                <a:sym typeface="Quicksand Bold"/>
              </a:rPr>
              <a:t>Thus, there is a need for a smarter, digital approach to match students with living spaces based on location-related factors like proximity to campus and access to amenities like restaurants, gyms, groceries, etc.</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1294408" y="2070617"/>
            <a:ext cx="14767016" cy="7187683"/>
          </a:xfrm>
          <a:prstGeom prst="rect">
            <a:avLst/>
          </a:prstGeom>
        </p:spPr>
        <p:txBody>
          <a:bodyPr anchor="t" rtlCol="false" tIns="0" lIns="0" bIns="0" rIns="0">
            <a:spAutoFit/>
          </a:bodyPr>
          <a:lstStyle/>
          <a:p>
            <a:pPr algn="just" marL="725024" indent="-362512" lvl="1">
              <a:lnSpc>
                <a:spcPts val="5708"/>
              </a:lnSpc>
              <a:buFont typeface="Arial"/>
              <a:buChar char="•"/>
            </a:pPr>
            <a:r>
              <a:rPr lang="en-US" b="true" sz="3358">
                <a:solidFill>
                  <a:srgbClr val="0F4662"/>
                </a:solidFill>
                <a:latin typeface="Quicksand Bold"/>
                <a:ea typeface="Quicksand Bold"/>
                <a:cs typeface="Quicksand Bold"/>
                <a:sym typeface="Quicksand Bold"/>
              </a:rPr>
              <a:t>Students often struggle to find housing close to their college with convenient access to amenities like restaurants, gyms, groceries, etc.</a:t>
            </a:r>
          </a:p>
          <a:p>
            <a:pPr algn="just" marL="725024" indent="-362512" lvl="1">
              <a:lnSpc>
                <a:spcPts val="5708"/>
              </a:lnSpc>
              <a:buFont typeface="Arial"/>
              <a:buChar char="•"/>
            </a:pPr>
            <a:r>
              <a:rPr lang="en-US" b="true" sz="3358">
                <a:solidFill>
                  <a:srgbClr val="0F4662"/>
                </a:solidFill>
                <a:latin typeface="Quicksand Bold"/>
                <a:ea typeface="Quicksand Bold"/>
                <a:cs typeface="Quicksand Bold"/>
                <a:sym typeface="Quicksand Bold"/>
              </a:rPr>
              <a:t>This project aims to help students find suitable accommodation using location-based clustering.</a:t>
            </a:r>
          </a:p>
          <a:p>
            <a:pPr algn="just" marL="725024" indent="-362512" lvl="1">
              <a:lnSpc>
                <a:spcPts val="5708"/>
              </a:lnSpc>
              <a:buFont typeface="Arial"/>
              <a:buChar char="•"/>
            </a:pPr>
            <a:r>
              <a:rPr lang="en-US" b="true" sz="3358">
                <a:solidFill>
                  <a:srgbClr val="0F4662"/>
                </a:solidFill>
                <a:latin typeface="Quicksand Bold"/>
                <a:ea typeface="Quicksand Bold"/>
                <a:cs typeface="Quicksand Bold"/>
                <a:sym typeface="Quicksand Bold"/>
              </a:rPr>
              <a:t>This tool will simplify the search process, making it easier for the students to find accommodations that match their preferences.</a:t>
            </a:r>
          </a:p>
          <a:p>
            <a:pPr algn="just" marL="725024" indent="-362512" lvl="1">
              <a:lnSpc>
                <a:spcPts val="5708"/>
              </a:lnSpc>
              <a:buFont typeface="Arial"/>
              <a:buChar char="•"/>
            </a:pPr>
            <a:r>
              <a:rPr lang="en-US" b="true" sz="3358">
                <a:solidFill>
                  <a:srgbClr val="0F4662"/>
                </a:solidFill>
                <a:latin typeface="Quicksand Bold"/>
                <a:ea typeface="Quicksand Bold"/>
                <a:cs typeface="Quicksand Bold"/>
                <a:sym typeface="Quicksand Bold"/>
              </a:rPr>
              <a:t>This approach will save students time and assist them in choosing better places to live.</a:t>
            </a:r>
          </a:p>
          <a:p>
            <a:pPr algn="just" marL="0" indent="0" lvl="0">
              <a:lnSpc>
                <a:spcPts val="5708"/>
              </a:lnSpc>
            </a:pPr>
          </a:p>
        </p:txBody>
      </p:sp>
      <p:sp>
        <p:nvSpPr>
          <p:cNvPr name="TextBox 3" id="3"/>
          <p:cNvSpPr txBox="true"/>
          <p:nvPr/>
        </p:nvSpPr>
        <p:spPr>
          <a:xfrm rot="0">
            <a:off x="1028700" y="561609"/>
            <a:ext cx="8048163" cy="1424946"/>
          </a:xfrm>
          <a:prstGeom prst="rect">
            <a:avLst/>
          </a:prstGeom>
        </p:spPr>
        <p:txBody>
          <a:bodyPr anchor="t" rtlCol="false" tIns="0" lIns="0" bIns="0" rIns="0">
            <a:spAutoFit/>
          </a:bodyPr>
          <a:lstStyle/>
          <a:p>
            <a:pPr algn="l" marL="0" indent="0" lvl="0">
              <a:lnSpc>
                <a:spcPts val="11759"/>
              </a:lnSpc>
              <a:spcBef>
                <a:spcPct val="0"/>
              </a:spcBef>
            </a:pPr>
            <a:r>
              <a:rPr lang="en-US" b="true" sz="8399" i="true">
                <a:solidFill>
                  <a:srgbClr val="0F4662"/>
                </a:solidFill>
                <a:latin typeface="Cormorant Garamond Bold Italics"/>
                <a:ea typeface="Cormorant Garamond Bold Italics"/>
                <a:cs typeface="Cormorant Garamond Bold Italics"/>
                <a:sym typeface="Cormorant Garamond Bold Italics"/>
              </a:rPr>
              <a:t>Introduction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770669"/>
            <a:ext cx="811530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Project Objectives</a:t>
            </a:r>
          </a:p>
        </p:txBody>
      </p:sp>
      <p:sp>
        <p:nvSpPr>
          <p:cNvPr name="TextBox 3" id="3"/>
          <p:cNvSpPr txBox="true"/>
          <p:nvPr/>
        </p:nvSpPr>
        <p:spPr>
          <a:xfrm rot="0">
            <a:off x="1028700" y="1970954"/>
            <a:ext cx="15858719" cy="7431077"/>
          </a:xfrm>
          <a:prstGeom prst="rect">
            <a:avLst/>
          </a:prstGeom>
        </p:spPr>
        <p:txBody>
          <a:bodyPr anchor="t" rtlCol="false" tIns="0" lIns="0" bIns="0" rIns="0">
            <a:spAutoFit/>
          </a:bodyPr>
          <a:lstStyle/>
          <a:p>
            <a:pPr algn="l" marL="778624" indent="-389312" lvl="1">
              <a:lnSpc>
                <a:spcPts val="7465"/>
              </a:lnSpc>
              <a:buFont typeface="Arial"/>
              <a:buChar char="•"/>
            </a:pPr>
            <a:r>
              <a:rPr lang="en-US" b="true" sz="3606">
                <a:solidFill>
                  <a:srgbClr val="0F4662"/>
                </a:solidFill>
                <a:latin typeface="Quicksand Bold"/>
                <a:ea typeface="Quicksand Bold"/>
                <a:cs typeface="Quicksand Bold"/>
                <a:sym typeface="Quicksand Bold"/>
              </a:rPr>
              <a:t>To provide personalized accommodation information for the students based on their preferences such as Gyms, Restaurants, Groceries, Hospitals etc.</a:t>
            </a:r>
          </a:p>
          <a:p>
            <a:pPr algn="l" marL="778624" indent="-389312" lvl="1">
              <a:lnSpc>
                <a:spcPts val="7465"/>
              </a:lnSpc>
              <a:buFont typeface="Arial"/>
              <a:buChar char="•"/>
            </a:pPr>
            <a:r>
              <a:rPr lang="en-US" b="true" sz="3606">
                <a:solidFill>
                  <a:srgbClr val="0F4662"/>
                </a:solidFill>
                <a:latin typeface="Quicksand Bold"/>
                <a:ea typeface="Quicksand Bold"/>
                <a:cs typeface="Quicksand Bold"/>
                <a:sym typeface="Quicksand Bold"/>
              </a:rPr>
              <a:t>To analyze the performance with different Machine Learning Algorithms like K-Means, Gaussian mixture model, Mean Shift.</a:t>
            </a:r>
          </a:p>
          <a:p>
            <a:pPr algn="l" marL="778624" indent="-389312" lvl="1">
              <a:lnSpc>
                <a:spcPts val="7465"/>
              </a:lnSpc>
              <a:buFont typeface="Arial"/>
              <a:buChar char="•"/>
            </a:pPr>
            <a:r>
              <a:rPr lang="en-US" b="true" sz="3606">
                <a:solidFill>
                  <a:srgbClr val="0F4662"/>
                </a:solidFill>
                <a:latin typeface="Quicksand Bold"/>
                <a:ea typeface="Quicksand Bold"/>
                <a:cs typeface="Quicksand Bold"/>
                <a:sym typeface="Quicksand Bold"/>
              </a:rPr>
              <a:t>Determine accommodation for multiple major cities in different states of India.</a:t>
            </a:r>
          </a:p>
          <a:p>
            <a:pPr algn="l" marL="778624" indent="-389312" lvl="1">
              <a:lnSpc>
                <a:spcPts val="7465"/>
              </a:lnSpc>
              <a:buFont typeface="Arial"/>
              <a:buChar char="•"/>
            </a:pPr>
            <a:r>
              <a:rPr lang="en-US" b="true" sz="3606">
                <a:solidFill>
                  <a:srgbClr val="0F4662"/>
                </a:solidFill>
                <a:latin typeface="Quicksand Bold"/>
                <a:ea typeface="Quicksand Bold"/>
                <a:cs typeface="Quicksand Bold"/>
                <a:sym typeface="Quicksand Bold"/>
              </a:rPr>
              <a:t>To develop a User friendly interface.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5629692" y="-161925"/>
            <a:ext cx="7028617" cy="1377942"/>
          </a:xfrm>
          <a:prstGeom prst="rect">
            <a:avLst/>
          </a:prstGeom>
        </p:spPr>
        <p:txBody>
          <a:bodyPr anchor="t" rtlCol="false" tIns="0" lIns="0" bIns="0" rIns="0">
            <a:spAutoFit/>
          </a:bodyPr>
          <a:lstStyle/>
          <a:p>
            <a:pPr algn="ctr">
              <a:lnSpc>
                <a:spcPts val="11200"/>
              </a:lnSpc>
            </a:pPr>
            <a:r>
              <a:rPr lang="en-US" sz="8000" b="true">
                <a:solidFill>
                  <a:srgbClr val="000000"/>
                </a:solidFill>
                <a:latin typeface="Cormorant Garamond Bold"/>
                <a:ea typeface="Cormorant Garamond Bold"/>
                <a:cs typeface="Cormorant Garamond Bold"/>
                <a:sym typeface="Cormorant Garamond Bold"/>
              </a:rPr>
              <a:t>Literature Survey</a:t>
            </a:r>
          </a:p>
        </p:txBody>
      </p:sp>
      <p:graphicFrame>
        <p:nvGraphicFramePr>
          <p:cNvPr name="Table 3" id="3"/>
          <p:cNvGraphicFramePr>
            <a:graphicFrameLocks noGrp="true"/>
          </p:cNvGraphicFramePr>
          <p:nvPr/>
        </p:nvGraphicFramePr>
        <p:xfrm>
          <a:off x="0" y="1439583"/>
          <a:ext cx="18288000" cy="8847417"/>
        </p:xfrm>
        <a:graphic>
          <a:graphicData uri="http://schemas.openxmlformats.org/drawingml/2006/table">
            <a:tbl>
              <a:tblPr/>
              <a:tblGrid>
                <a:gridCol w="1352884"/>
                <a:gridCol w="5676143"/>
                <a:gridCol w="4984313"/>
                <a:gridCol w="6274660"/>
              </a:tblGrid>
              <a:tr h="1029254">
                <a:tc>
                  <a:txBody>
                    <a:bodyPr anchor="t" rtlCol="false"/>
                    <a:lstStyle/>
                    <a:p>
                      <a:pPr algn="ctr">
                        <a:lnSpc>
                          <a:spcPts val="3919"/>
                        </a:lnSpc>
                        <a:defRPr/>
                      </a:pPr>
                      <a:r>
                        <a:rPr lang="en-US" sz="2799" b="true">
                          <a:solidFill>
                            <a:srgbClr val="004651"/>
                          </a:solidFill>
                          <a:latin typeface="Fira Sans Medium"/>
                          <a:ea typeface="Fira Sans Medium"/>
                          <a:cs typeface="Fira Sans Medium"/>
                          <a:sym typeface="Fira Sans Medium"/>
                        </a:rPr>
                        <a:t>Sl.No</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919"/>
                        </a:lnSpc>
                        <a:defRPr/>
                      </a:pPr>
                      <a:r>
                        <a:rPr lang="en-US" sz="2799" b="true">
                          <a:solidFill>
                            <a:srgbClr val="004651"/>
                          </a:solidFill>
                          <a:latin typeface="Times New Roman Bold"/>
                          <a:ea typeface="Times New Roman Bold"/>
                          <a:cs typeface="Times New Roman Bold"/>
                          <a:sym typeface="Times New Roman Bold"/>
                        </a:rPr>
                        <a:t>Paper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919"/>
                        </a:lnSpc>
                        <a:defRPr/>
                      </a:pPr>
                      <a:r>
                        <a:rPr lang="en-US" sz="2799">
                          <a:solidFill>
                            <a:srgbClr val="004651"/>
                          </a:solidFill>
                          <a:latin typeface="Times New Roman"/>
                          <a:ea typeface="Times New Roman"/>
                          <a:cs typeface="Times New Roman"/>
                          <a:sym typeface="Times New Roman"/>
                        </a:rPr>
                        <a:t>Methodology</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919"/>
                        </a:lnSpc>
                        <a:defRPr/>
                      </a:pPr>
                      <a:r>
                        <a:rPr lang="en-US" sz="2799">
                          <a:solidFill>
                            <a:srgbClr val="004651"/>
                          </a:solidFill>
                          <a:latin typeface="Times New Roman"/>
                          <a:ea typeface="Times New Roman"/>
                          <a:cs typeface="Times New Roman"/>
                          <a:sym typeface="Times New Roman"/>
                        </a:rPr>
                        <a:t>Outcomes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7818163">
                <a:tc>
                  <a:txBody>
                    <a:bodyPr anchor="t" rtlCol="false"/>
                    <a:lstStyle/>
                    <a:p>
                      <a:pPr algn="ctr">
                        <a:lnSpc>
                          <a:spcPts val="3919"/>
                        </a:lnSpc>
                        <a:defRPr/>
                      </a:pPr>
                      <a:r>
                        <a:rPr lang="en-US" sz="2799">
                          <a:solidFill>
                            <a:srgbClr val="004651"/>
                          </a:solidFill>
                          <a:latin typeface="Fira Sans"/>
                          <a:ea typeface="Fira Sans"/>
                          <a:cs typeface="Fira Sans"/>
                          <a:sym typeface="Fira Sans"/>
                        </a:rPr>
                        <a:t>[1]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l">
                        <a:lnSpc>
                          <a:spcPts val="3919"/>
                        </a:lnSpc>
                        <a:defRPr/>
                      </a:pPr>
                      <a:r>
                        <a:rPr lang="en-US" sz="2799" spc="-5" b="true">
                          <a:solidFill>
                            <a:srgbClr val="004651"/>
                          </a:solidFill>
                          <a:latin typeface="Times New Roman Bold"/>
                          <a:ea typeface="Times New Roman Bold"/>
                          <a:cs typeface="Times New Roman Bold"/>
                          <a:sym typeface="Times New Roman Bold"/>
                        </a:rPr>
                        <a:t>Exploratory Analysis of Geolocational Data </a:t>
                      </a:r>
                      <a:endParaRPr lang="en-US" sz="1100"/>
                    </a:p>
                    <a:p>
                      <a:pPr algn="l">
                        <a:lnSpc>
                          <a:spcPts val="3919"/>
                        </a:lnSpc>
                      </a:pPr>
                    </a:p>
                    <a:p>
                      <a:pPr algn="l">
                        <a:lnSpc>
                          <a:spcPts val="3919"/>
                        </a:lnSpc>
                      </a:pPr>
                      <a:r>
                        <a:rPr lang="en-US" sz="2799" spc="-5">
                          <a:solidFill>
                            <a:srgbClr val="004651"/>
                          </a:solidFill>
                          <a:latin typeface="Times New Roman"/>
                          <a:ea typeface="Times New Roman"/>
                          <a:cs typeface="Times New Roman"/>
                          <a:sym typeface="Times New Roman"/>
                        </a:rPr>
                        <a:t>Year: February 2023</a:t>
                      </a:r>
                    </a:p>
                    <a:p>
                      <a:pPr algn="l">
                        <a:lnSpc>
                          <a:spcPts val="3919"/>
                        </a:lnSpc>
                      </a:pPr>
                    </a:p>
                    <a:p>
                      <a:pPr algn="l">
                        <a:lnSpc>
                          <a:spcPts val="3919"/>
                        </a:lnSpc>
                      </a:pPr>
                      <a:r>
                        <a:rPr lang="en-US" sz="2799" spc="-5">
                          <a:solidFill>
                            <a:srgbClr val="004651"/>
                          </a:solidFill>
                          <a:latin typeface="Times New Roman"/>
                          <a:ea typeface="Times New Roman"/>
                          <a:cs typeface="Times New Roman"/>
                          <a:sym typeface="Times New Roman"/>
                        </a:rPr>
                        <a:t>Rushabh Marathe, Adarsh Jadhav</a:t>
                      </a:r>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just">
                        <a:lnSpc>
                          <a:spcPts val="3779"/>
                        </a:lnSpc>
                        <a:defRPr/>
                      </a:pPr>
                      <a:r>
                        <a:rPr lang="en-US" sz="2700">
                          <a:solidFill>
                            <a:srgbClr val="004651"/>
                          </a:solidFill>
                          <a:latin typeface="Times New Roman"/>
                          <a:ea typeface="Times New Roman"/>
                          <a:cs typeface="Times New Roman"/>
                          <a:sym typeface="Times New Roman"/>
                        </a:rPr>
                        <a:t>K-Means clustering groups accommodations using geo-data from sources like</a:t>
                      </a:r>
                      <a:endParaRPr lang="en-US" sz="1100"/>
                    </a:p>
                    <a:p>
                      <a:pPr algn="just">
                        <a:lnSpc>
                          <a:spcPts val="3779"/>
                        </a:lnSpc>
                      </a:pPr>
                      <a:r>
                        <a:rPr lang="en-US" sz="2700">
                          <a:solidFill>
                            <a:srgbClr val="004651"/>
                          </a:solidFill>
                          <a:latin typeface="Times New Roman"/>
                          <a:ea typeface="Times New Roman"/>
                          <a:cs typeface="Times New Roman"/>
                          <a:sym typeface="Times New Roman"/>
                        </a:rPr>
                        <a:t>‘</a:t>
                      </a:r>
                      <a:r>
                        <a:rPr lang="en-US" sz="2700" b="true">
                          <a:solidFill>
                            <a:srgbClr val="004651"/>
                          </a:solidFill>
                          <a:latin typeface="Times New Roman Bold"/>
                          <a:ea typeface="Times New Roman Bold"/>
                          <a:cs typeface="Times New Roman Bold"/>
                          <a:sym typeface="Times New Roman Bold"/>
                        </a:rPr>
                        <a:t>Here Geocoding</a:t>
                      </a:r>
                      <a:r>
                        <a:rPr lang="en-US" sz="2700">
                          <a:solidFill>
                            <a:srgbClr val="004651"/>
                          </a:solidFill>
                          <a:latin typeface="Times New Roman"/>
                          <a:ea typeface="Times New Roman"/>
                          <a:cs typeface="Times New Roman"/>
                          <a:sym typeface="Times New Roman"/>
                        </a:rPr>
                        <a:t>’ and ‘</a:t>
                      </a:r>
                      <a:r>
                        <a:rPr lang="en-US" sz="2700" b="true">
                          <a:solidFill>
                            <a:srgbClr val="004651"/>
                          </a:solidFill>
                          <a:latin typeface="Times New Roman Bold"/>
                          <a:ea typeface="Times New Roman Bold"/>
                          <a:cs typeface="Times New Roman Bold"/>
                          <a:sym typeface="Times New Roman Bold"/>
                        </a:rPr>
                        <a:t>Search API</a:t>
                      </a:r>
                      <a:r>
                        <a:rPr lang="en-US" sz="2700">
                          <a:solidFill>
                            <a:srgbClr val="004651"/>
                          </a:solidFill>
                          <a:latin typeface="Times New Roman"/>
                          <a:ea typeface="Times New Roman"/>
                          <a:cs typeface="Times New Roman"/>
                          <a:sym typeface="Times New Roman"/>
                        </a:rPr>
                        <a:t>’ to help users locate places based on their preferences for budget, location, and amenities(restaurants, cafes), creating a personalized recommendation system.</a:t>
                      </a:r>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just">
                        <a:lnSpc>
                          <a:spcPts val="3779"/>
                        </a:lnSpc>
                        <a:defRPr/>
                      </a:pPr>
                      <a:r>
                        <a:rPr lang="en-US" sz="2700" b="true">
                          <a:solidFill>
                            <a:srgbClr val="004651"/>
                          </a:solidFill>
                          <a:latin typeface="Times New Roman Medium"/>
                          <a:ea typeface="Times New Roman Medium"/>
                          <a:cs typeface="Times New Roman Medium"/>
                          <a:sym typeface="Times New Roman Medium"/>
                        </a:rPr>
                        <a:t>K-Means clustering effectively identifies ideal accommodation locations by analyzing geolocational data.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5629692" y="-161925"/>
            <a:ext cx="7028617" cy="1377942"/>
          </a:xfrm>
          <a:prstGeom prst="rect">
            <a:avLst/>
          </a:prstGeom>
        </p:spPr>
        <p:txBody>
          <a:bodyPr anchor="t" rtlCol="false" tIns="0" lIns="0" bIns="0" rIns="0">
            <a:spAutoFit/>
          </a:bodyPr>
          <a:lstStyle/>
          <a:p>
            <a:pPr algn="ctr">
              <a:lnSpc>
                <a:spcPts val="11200"/>
              </a:lnSpc>
            </a:pPr>
            <a:r>
              <a:rPr lang="en-US" sz="8000" b="true">
                <a:solidFill>
                  <a:srgbClr val="000000"/>
                </a:solidFill>
                <a:latin typeface="Cormorant Garamond Bold"/>
                <a:ea typeface="Cormorant Garamond Bold"/>
                <a:cs typeface="Cormorant Garamond Bold"/>
                <a:sym typeface="Cormorant Garamond Bold"/>
              </a:rPr>
              <a:t>Literature Survey</a:t>
            </a:r>
          </a:p>
        </p:txBody>
      </p:sp>
      <p:graphicFrame>
        <p:nvGraphicFramePr>
          <p:cNvPr name="Table 3" id="3"/>
          <p:cNvGraphicFramePr>
            <a:graphicFrameLocks noGrp="true"/>
          </p:cNvGraphicFramePr>
          <p:nvPr/>
        </p:nvGraphicFramePr>
        <p:xfrm>
          <a:off x="0" y="1439583"/>
          <a:ext cx="18288000" cy="8847417"/>
        </p:xfrm>
        <a:graphic>
          <a:graphicData uri="http://schemas.openxmlformats.org/drawingml/2006/table">
            <a:tbl>
              <a:tblPr/>
              <a:tblGrid>
                <a:gridCol w="1352884"/>
                <a:gridCol w="5676143"/>
                <a:gridCol w="4984313"/>
                <a:gridCol w="6274660"/>
              </a:tblGrid>
              <a:tr h="1029254">
                <a:tc>
                  <a:txBody>
                    <a:bodyPr anchor="t" rtlCol="false"/>
                    <a:lstStyle/>
                    <a:p>
                      <a:pPr algn="ctr">
                        <a:lnSpc>
                          <a:spcPts val="3919"/>
                        </a:lnSpc>
                        <a:defRPr/>
                      </a:pPr>
                      <a:r>
                        <a:rPr lang="en-US" sz="2799" b="true">
                          <a:solidFill>
                            <a:srgbClr val="004651"/>
                          </a:solidFill>
                          <a:latin typeface="Fira Sans Medium"/>
                          <a:ea typeface="Fira Sans Medium"/>
                          <a:cs typeface="Fira Sans Medium"/>
                          <a:sym typeface="Fira Sans Medium"/>
                        </a:rPr>
                        <a:t>Sl.No</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919"/>
                        </a:lnSpc>
                        <a:defRPr/>
                      </a:pPr>
                      <a:r>
                        <a:rPr lang="en-US" sz="2799" b="true">
                          <a:solidFill>
                            <a:srgbClr val="004651"/>
                          </a:solidFill>
                          <a:latin typeface="Times New Roman Bold"/>
                          <a:ea typeface="Times New Roman Bold"/>
                          <a:cs typeface="Times New Roman Bold"/>
                          <a:sym typeface="Times New Roman Bold"/>
                        </a:rPr>
                        <a:t>Paper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919"/>
                        </a:lnSpc>
                        <a:defRPr/>
                      </a:pPr>
                      <a:r>
                        <a:rPr lang="en-US" sz="2799">
                          <a:solidFill>
                            <a:srgbClr val="004651"/>
                          </a:solidFill>
                          <a:latin typeface="Times New Roman"/>
                          <a:ea typeface="Times New Roman"/>
                          <a:cs typeface="Times New Roman"/>
                          <a:sym typeface="Times New Roman"/>
                        </a:rPr>
                        <a:t>Methodology</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919"/>
                        </a:lnSpc>
                        <a:defRPr/>
                      </a:pPr>
                      <a:r>
                        <a:rPr lang="en-US" sz="2799">
                          <a:solidFill>
                            <a:srgbClr val="004651"/>
                          </a:solidFill>
                          <a:latin typeface="Times New Roman"/>
                          <a:ea typeface="Times New Roman"/>
                          <a:cs typeface="Times New Roman"/>
                          <a:sym typeface="Times New Roman"/>
                        </a:rPr>
                        <a:t>Outcomes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7818163">
                <a:tc>
                  <a:txBody>
                    <a:bodyPr anchor="t" rtlCol="false"/>
                    <a:lstStyle/>
                    <a:p>
                      <a:pPr algn="ctr">
                        <a:lnSpc>
                          <a:spcPts val="3919"/>
                        </a:lnSpc>
                        <a:defRPr/>
                      </a:pPr>
                      <a:r>
                        <a:rPr lang="en-US" sz="2799">
                          <a:solidFill>
                            <a:srgbClr val="004651"/>
                          </a:solidFill>
                          <a:latin typeface="Fira Sans"/>
                          <a:ea typeface="Fira Sans"/>
                          <a:cs typeface="Fira Sans"/>
                          <a:sym typeface="Fira Sans"/>
                        </a:rPr>
                        <a:t>[2]</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just">
                        <a:lnSpc>
                          <a:spcPts val="3919"/>
                        </a:lnSpc>
                        <a:defRPr/>
                      </a:pPr>
                      <a:r>
                        <a:rPr lang="en-US" b="true" sz="2799" spc="-5">
                          <a:solidFill>
                            <a:srgbClr val="004651"/>
                          </a:solidFill>
                          <a:latin typeface="Times New Roman Bold"/>
                          <a:ea typeface="Times New Roman Bold"/>
                          <a:cs typeface="Times New Roman Bold"/>
                          <a:sym typeface="Times New Roman Bold"/>
                        </a:rPr>
                        <a:t>GEOSPATIAL DATA EXPLORATION USING MACHINE LEARNING</a:t>
                      </a:r>
                      <a:endParaRPr lang="en-US" sz="1100"/>
                    </a:p>
                    <a:p>
                      <a:pPr algn="just">
                        <a:lnSpc>
                          <a:spcPts val="3919"/>
                        </a:lnSpc>
                      </a:pPr>
                    </a:p>
                    <a:p>
                      <a:pPr algn="just">
                        <a:lnSpc>
                          <a:spcPts val="3919"/>
                        </a:lnSpc>
                      </a:pPr>
                      <a:r>
                        <a:rPr lang="en-US" sz="2799" spc="-5">
                          <a:solidFill>
                            <a:srgbClr val="004651"/>
                          </a:solidFill>
                          <a:latin typeface="Times New Roman"/>
                          <a:ea typeface="Times New Roman"/>
                          <a:cs typeface="Times New Roman"/>
                          <a:sym typeface="Times New Roman"/>
                        </a:rPr>
                        <a:t>Year: 2023</a:t>
                      </a:r>
                    </a:p>
                    <a:p>
                      <a:pPr algn="just">
                        <a:lnSpc>
                          <a:spcPts val="3919"/>
                        </a:lnSpc>
                      </a:pPr>
                    </a:p>
                    <a:p>
                      <a:pPr algn="l">
                        <a:lnSpc>
                          <a:spcPts val="3919"/>
                        </a:lnSpc>
                      </a:pPr>
                      <a:r>
                        <a:rPr lang="en-US" sz="2799" spc="-5">
                          <a:solidFill>
                            <a:srgbClr val="004651"/>
                          </a:solidFill>
                          <a:latin typeface="Times New Roman"/>
                          <a:ea typeface="Times New Roman"/>
                          <a:cs typeface="Times New Roman"/>
                          <a:sym typeface="Times New Roman"/>
                        </a:rPr>
                        <a:t>Dr.K.Geetha, A.Srivani, S.Gunasekaran, Mr.S.Sangeetha</a:t>
                      </a:r>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just">
                        <a:lnSpc>
                          <a:spcPts val="3779"/>
                        </a:lnSpc>
                        <a:defRPr/>
                      </a:pPr>
                      <a:r>
                        <a:rPr lang="en-US" sz="2700">
                          <a:solidFill>
                            <a:srgbClr val="004651"/>
                          </a:solidFill>
                          <a:latin typeface="Times New Roman"/>
                          <a:ea typeface="Times New Roman"/>
                          <a:cs typeface="Times New Roman"/>
                          <a:sym typeface="Times New Roman"/>
                        </a:rPr>
                        <a:t>Utilizing geospatial analysis and machine learning algorithms for identifying spatial patterns, trends in the context of student housing. It covers methods such as data collection, preprocessing, clustering with the </a:t>
                      </a:r>
                      <a:r>
                        <a:rPr lang="en-US" sz="2700" b="true">
                          <a:solidFill>
                            <a:srgbClr val="004651"/>
                          </a:solidFill>
                          <a:latin typeface="Times New Roman Bold"/>
                          <a:ea typeface="Times New Roman Bold"/>
                          <a:cs typeface="Times New Roman Bold"/>
                          <a:sym typeface="Times New Roman Bold"/>
                        </a:rPr>
                        <a:t>K-means algorithm, and inferential analysis</a:t>
                      </a:r>
                      <a:r>
                        <a:rPr lang="en-US" sz="2700">
                          <a:solidFill>
                            <a:srgbClr val="004651"/>
                          </a:solidFill>
                          <a:latin typeface="Times New Roman"/>
                          <a:ea typeface="Times New Roman"/>
                          <a:cs typeface="Times New Roman"/>
                          <a:sym typeface="Times New Roman"/>
                        </a:rPr>
                        <a: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just">
                        <a:lnSpc>
                          <a:spcPts val="3779"/>
                        </a:lnSpc>
                        <a:defRPr/>
                      </a:pPr>
                      <a:r>
                        <a:rPr lang="en-US" sz="2700" b="true">
                          <a:solidFill>
                            <a:srgbClr val="004651"/>
                          </a:solidFill>
                          <a:latin typeface="Times New Roman Medium"/>
                          <a:ea typeface="Times New Roman Medium"/>
                          <a:cs typeface="Times New Roman Medium"/>
                          <a:sym typeface="Times New Roman Medium"/>
                        </a:rPr>
                        <a:t>Used visualization techniques to highlight trends and has evaluated model performance with metrics like accuracy and F1-score. </a:t>
                      </a:r>
                      <a:endParaRPr lang="en-US" sz="1100"/>
                    </a:p>
                    <a:p>
                      <a:pPr algn="just">
                        <a:lnSpc>
                          <a:spcPts val="3779"/>
                        </a:lnSpc>
                      </a:pPr>
                    </a:p>
                    <a:p>
                      <a:pPr algn="just">
                        <a:lnSpc>
                          <a:spcPts val="3779"/>
                        </a:lnSpc>
                      </a:pPr>
                      <a:r>
                        <a:rPr lang="en-US" sz="2700" b="true">
                          <a:solidFill>
                            <a:srgbClr val="004651"/>
                          </a:solidFill>
                          <a:latin typeface="Times New Roman Medium"/>
                          <a:ea typeface="Times New Roman Medium"/>
                          <a:cs typeface="Times New Roman Medium"/>
                          <a:sym typeface="Times New Roman Medium"/>
                        </a:rPr>
                        <a:t>Developed predictive models for future needs, and recommended optimized housing layouts.</a:t>
                      </a:r>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5629692" y="-161925"/>
            <a:ext cx="7028617" cy="1377942"/>
          </a:xfrm>
          <a:prstGeom prst="rect">
            <a:avLst/>
          </a:prstGeom>
        </p:spPr>
        <p:txBody>
          <a:bodyPr anchor="t" rtlCol="false" tIns="0" lIns="0" bIns="0" rIns="0">
            <a:spAutoFit/>
          </a:bodyPr>
          <a:lstStyle/>
          <a:p>
            <a:pPr algn="ctr">
              <a:lnSpc>
                <a:spcPts val="11200"/>
              </a:lnSpc>
            </a:pPr>
            <a:r>
              <a:rPr lang="en-US" sz="8000" b="true">
                <a:solidFill>
                  <a:srgbClr val="000000"/>
                </a:solidFill>
                <a:latin typeface="Cormorant Garamond Bold"/>
                <a:ea typeface="Cormorant Garamond Bold"/>
                <a:cs typeface="Cormorant Garamond Bold"/>
                <a:sym typeface="Cormorant Garamond Bold"/>
              </a:rPr>
              <a:t>Literature Survey</a:t>
            </a:r>
          </a:p>
        </p:txBody>
      </p:sp>
      <p:graphicFrame>
        <p:nvGraphicFramePr>
          <p:cNvPr name="Table 3" id="3"/>
          <p:cNvGraphicFramePr>
            <a:graphicFrameLocks noGrp="true"/>
          </p:cNvGraphicFramePr>
          <p:nvPr/>
        </p:nvGraphicFramePr>
        <p:xfrm>
          <a:off x="0" y="1439583"/>
          <a:ext cx="18288000" cy="8847417"/>
        </p:xfrm>
        <a:graphic>
          <a:graphicData uri="http://schemas.openxmlformats.org/drawingml/2006/table">
            <a:tbl>
              <a:tblPr/>
              <a:tblGrid>
                <a:gridCol w="1352884"/>
                <a:gridCol w="5676143"/>
                <a:gridCol w="4984313"/>
                <a:gridCol w="6274660"/>
              </a:tblGrid>
              <a:tr h="1029254">
                <a:tc>
                  <a:txBody>
                    <a:bodyPr anchor="t" rtlCol="false"/>
                    <a:lstStyle/>
                    <a:p>
                      <a:pPr algn="ctr">
                        <a:lnSpc>
                          <a:spcPts val="3919"/>
                        </a:lnSpc>
                        <a:defRPr/>
                      </a:pPr>
                      <a:r>
                        <a:rPr lang="en-US" sz="2799" b="true">
                          <a:solidFill>
                            <a:srgbClr val="004651"/>
                          </a:solidFill>
                          <a:latin typeface="Fira Sans Medium"/>
                          <a:ea typeface="Fira Sans Medium"/>
                          <a:cs typeface="Fira Sans Medium"/>
                          <a:sym typeface="Fira Sans Medium"/>
                        </a:rPr>
                        <a:t>Sl.No</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919"/>
                        </a:lnSpc>
                        <a:defRPr/>
                      </a:pPr>
                      <a:r>
                        <a:rPr lang="en-US" sz="2799" b="true">
                          <a:solidFill>
                            <a:srgbClr val="004651"/>
                          </a:solidFill>
                          <a:latin typeface="Times New Roman Bold"/>
                          <a:ea typeface="Times New Roman Bold"/>
                          <a:cs typeface="Times New Roman Bold"/>
                          <a:sym typeface="Times New Roman Bold"/>
                        </a:rPr>
                        <a:t>Paper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919"/>
                        </a:lnSpc>
                        <a:defRPr/>
                      </a:pPr>
                      <a:r>
                        <a:rPr lang="en-US" sz="2799">
                          <a:solidFill>
                            <a:srgbClr val="004651"/>
                          </a:solidFill>
                          <a:latin typeface="Times New Roman"/>
                          <a:ea typeface="Times New Roman"/>
                          <a:cs typeface="Times New Roman"/>
                          <a:sym typeface="Times New Roman"/>
                        </a:rPr>
                        <a:t>Methodology</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919"/>
                        </a:lnSpc>
                        <a:defRPr/>
                      </a:pPr>
                      <a:r>
                        <a:rPr lang="en-US" sz="2799">
                          <a:solidFill>
                            <a:srgbClr val="004651"/>
                          </a:solidFill>
                          <a:latin typeface="Times New Roman"/>
                          <a:ea typeface="Times New Roman"/>
                          <a:cs typeface="Times New Roman"/>
                          <a:sym typeface="Times New Roman"/>
                        </a:rPr>
                        <a:t>Outcomes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7818163">
                <a:tc>
                  <a:txBody>
                    <a:bodyPr anchor="t" rtlCol="false"/>
                    <a:lstStyle/>
                    <a:p>
                      <a:pPr algn="ctr">
                        <a:lnSpc>
                          <a:spcPts val="3919"/>
                        </a:lnSpc>
                        <a:defRPr/>
                      </a:pPr>
                      <a:r>
                        <a:rPr lang="en-US" sz="2799">
                          <a:solidFill>
                            <a:srgbClr val="004651"/>
                          </a:solidFill>
                          <a:latin typeface="Fira Sans"/>
                          <a:ea typeface="Fira Sans"/>
                          <a:cs typeface="Fira Sans"/>
                          <a:sym typeface="Fira Sans"/>
                        </a:rPr>
                        <a:t>[3]</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just">
                        <a:lnSpc>
                          <a:spcPts val="3919"/>
                        </a:lnSpc>
                        <a:defRPr/>
                      </a:pPr>
                      <a:r>
                        <a:rPr lang="en-US" b="true" sz="2799" spc="-5">
                          <a:solidFill>
                            <a:srgbClr val="004651"/>
                          </a:solidFill>
                          <a:latin typeface="Times New Roman Bold"/>
                          <a:ea typeface="Times New Roman Bold"/>
                          <a:cs typeface="Times New Roman Bold"/>
                          <a:sym typeface="Times New Roman Bold"/>
                        </a:rPr>
                        <a:t>Machine learning for spatial analyses in urban areas: a scoping review</a:t>
                      </a:r>
                      <a:endParaRPr lang="en-US" sz="1100"/>
                    </a:p>
                    <a:p>
                      <a:pPr algn="just">
                        <a:lnSpc>
                          <a:spcPts val="3919"/>
                        </a:lnSpc>
                      </a:pPr>
                    </a:p>
                    <a:p>
                      <a:pPr algn="just">
                        <a:lnSpc>
                          <a:spcPts val="3919"/>
                        </a:lnSpc>
                      </a:pPr>
                      <a:r>
                        <a:rPr lang="en-US" sz="2799" spc="-5">
                          <a:solidFill>
                            <a:srgbClr val="004651"/>
                          </a:solidFill>
                          <a:latin typeface="Times New Roman"/>
                          <a:ea typeface="Times New Roman"/>
                          <a:cs typeface="Times New Roman"/>
                          <a:sym typeface="Times New Roman"/>
                        </a:rPr>
                        <a:t>Year: 2021</a:t>
                      </a:r>
                    </a:p>
                    <a:p>
                      <a:pPr algn="just">
                        <a:lnSpc>
                          <a:spcPts val="3919"/>
                        </a:lnSpc>
                      </a:pPr>
                    </a:p>
                    <a:p>
                      <a:pPr algn="l">
                        <a:lnSpc>
                          <a:spcPts val="3919"/>
                        </a:lnSpc>
                      </a:pPr>
                      <a:r>
                        <a:rPr lang="en-US" sz="2799" spc="-5">
                          <a:solidFill>
                            <a:srgbClr val="004651"/>
                          </a:solidFill>
                          <a:latin typeface="Times New Roman"/>
                          <a:ea typeface="Times New Roman"/>
                          <a:cs typeface="Times New Roman"/>
                          <a:sym typeface="Times New Roman"/>
                        </a:rPr>
                        <a:t>Ylenia Casali * , Nazli Yonca Aydin, Tina Comes</a:t>
                      </a:r>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just">
                        <a:lnSpc>
                          <a:spcPts val="3779"/>
                        </a:lnSpc>
                        <a:defRPr/>
                      </a:pPr>
                      <a:r>
                        <a:rPr lang="en-US" sz="2700" b="true">
                          <a:solidFill>
                            <a:srgbClr val="004651"/>
                          </a:solidFill>
                          <a:latin typeface="Times New Roman Medium"/>
                          <a:ea typeface="Times New Roman Medium"/>
                          <a:cs typeface="Times New Roman Medium"/>
                          <a:sym typeface="Times New Roman Medium"/>
                        </a:rPr>
                        <a:t>The paper reviews ML in urban spatial analysis. It focuses on land use, environment, infrastructure. </a:t>
                      </a:r>
                      <a:endParaRPr lang="en-US" sz="1100"/>
                    </a:p>
                    <a:p>
                      <a:pPr algn="just">
                        <a:lnSpc>
                          <a:spcPts val="3779"/>
                        </a:lnSpc>
                      </a:pPr>
                    </a:p>
                    <a:p>
                      <a:pPr algn="just">
                        <a:lnSpc>
                          <a:spcPts val="3779"/>
                        </a:lnSpc>
                      </a:pPr>
                      <a:r>
                        <a:rPr lang="en-US" sz="2700" b="true">
                          <a:solidFill>
                            <a:srgbClr val="004651"/>
                          </a:solidFill>
                          <a:latin typeface="Times New Roman Medium"/>
                          <a:ea typeface="Times New Roman Medium"/>
                          <a:cs typeface="Times New Roman Medium"/>
                          <a:sym typeface="Times New Roman Medium"/>
                        </a:rPr>
                        <a:t>Algorithms include  </a:t>
                      </a:r>
                      <a:r>
                        <a:rPr lang="en-US" sz="2700" b="true">
                          <a:solidFill>
                            <a:srgbClr val="004651"/>
                          </a:solidFill>
                          <a:latin typeface="Times New Roman Bold"/>
                          <a:ea typeface="Times New Roman Bold"/>
                          <a:cs typeface="Times New Roman Bold"/>
                          <a:sym typeface="Times New Roman Bold"/>
                        </a:rPr>
                        <a:t>NN,  RF, SVM</a:t>
                      </a:r>
                      <a:r>
                        <a:rPr lang="en-US" sz="2700" b="true">
                          <a:solidFill>
                            <a:srgbClr val="004651"/>
                          </a:solidFill>
                          <a:latin typeface="Times New Roman Medium"/>
                          <a:ea typeface="Times New Roman Medium"/>
                          <a:cs typeface="Times New Roman Medium"/>
                          <a:sym typeface="Times New Roman Medium"/>
                        </a:rPr>
                        <a:t>. Outputs range from urban patterns to predictive analytics for planning. </a:t>
                      </a:r>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just">
                        <a:lnSpc>
                          <a:spcPts val="3779"/>
                        </a:lnSpc>
                        <a:defRPr/>
                      </a:pPr>
                      <a:r>
                        <a:rPr lang="en-US" sz="2700" b="true">
                          <a:solidFill>
                            <a:srgbClr val="004651"/>
                          </a:solidFill>
                          <a:latin typeface="Times New Roman Medium"/>
                          <a:ea typeface="Times New Roman Medium"/>
                          <a:cs typeface="Times New Roman Medium"/>
                          <a:sym typeface="Times New Roman Medium"/>
                        </a:rPr>
                        <a:t>NN and RF are top-performing algorithms for their accuracy and adaptability, where as PCA, k-means clustering are effective for clustering.</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2929632" y="552084"/>
            <a:ext cx="12428737" cy="1377942"/>
          </a:xfrm>
          <a:prstGeom prst="rect">
            <a:avLst/>
          </a:prstGeom>
        </p:spPr>
        <p:txBody>
          <a:bodyPr anchor="t" rtlCol="false" tIns="0" lIns="0" bIns="0" rIns="0">
            <a:spAutoFit/>
          </a:bodyPr>
          <a:lstStyle/>
          <a:p>
            <a:pPr algn="ctr">
              <a:lnSpc>
                <a:spcPts val="11200"/>
              </a:lnSpc>
            </a:pPr>
            <a:r>
              <a:rPr lang="en-US" sz="8000" b="true">
                <a:solidFill>
                  <a:srgbClr val="000000"/>
                </a:solidFill>
                <a:latin typeface="Cormorant Garamond Bold"/>
                <a:ea typeface="Cormorant Garamond Bold"/>
                <a:cs typeface="Cormorant Garamond Bold"/>
                <a:sym typeface="Cormorant Garamond Bold"/>
              </a:rPr>
              <a:t>Outcomes of Literature Survey</a:t>
            </a:r>
          </a:p>
        </p:txBody>
      </p:sp>
      <p:sp>
        <p:nvSpPr>
          <p:cNvPr name="TextBox 3" id="3"/>
          <p:cNvSpPr txBox="true"/>
          <p:nvPr/>
        </p:nvSpPr>
        <p:spPr>
          <a:xfrm rot="0">
            <a:off x="1808941" y="2119665"/>
            <a:ext cx="14670118" cy="5562600"/>
          </a:xfrm>
          <a:prstGeom prst="rect">
            <a:avLst/>
          </a:prstGeom>
        </p:spPr>
        <p:txBody>
          <a:bodyPr anchor="t" rtlCol="false" tIns="0" lIns="0" bIns="0" rIns="0">
            <a:spAutoFit/>
          </a:bodyPr>
          <a:lstStyle/>
          <a:p>
            <a:pPr algn="l">
              <a:lnSpc>
                <a:spcPts val="4480"/>
              </a:lnSpc>
            </a:pPr>
            <a:r>
              <a:rPr lang="en-US" sz="3200" b="true">
                <a:solidFill>
                  <a:srgbClr val="000000"/>
                </a:solidFill>
                <a:latin typeface="Canva Sans Bold"/>
                <a:ea typeface="Canva Sans Bold"/>
                <a:cs typeface="Canva Sans Bold"/>
                <a:sym typeface="Canva Sans Bold"/>
              </a:rPr>
              <a:t>Drawbacks of the Papers:</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Limited use of APIs leads to outdated or static data, reducing the accuracy of recommendations.</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Lack of focus on time efficiency, making these solutions less practical for real-time user needs.</a:t>
            </a:r>
          </a:p>
          <a:p>
            <a:pPr algn="l">
              <a:lnSpc>
                <a:spcPts val="3919"/>
              </a:lnSpc>
            </a:pPr>
          </a:p>
          <a:p>
            <a:pPr algn="l">
              <a:lnSpc>
                <a:spcPts val="4480"/>
              </a:lnSpc>
            </a:pPr>
            <a:r>
              <a:rPr lang="en-US" sz="3200" b="true">
                <a:solidFill>
                  <a:srgbClr val="000000"/>
                </a:solidFill>
                <a:latin typeface="Canva Sans Bold"/>
                <a:ea typeface="Canva Sans Bold"/>
                <a:cs typeface="Canva Sans Bold"/>
                <a:sym typeface="Canva Sans Bold"/>
              </a:rPr>
              <a:t>Improvements in Our Project:</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Real-Time Data Integration: Instead of relying on limited Kaggle datasets, our project leverages APIs to access broader and more current geospatial data.</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Time Efficiency: Our approach is designed to process and deliver results faster by optimizing workflows and minimizing manual data handling.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DAGZ1-QLGZs</dc:identifier>
  <dcterms:modified xsi:type="dcterms:W3CDTF">2011-08-01T06:04:30Z</dcterms:modified>
  <cp:revision>1</cp:revision>
  <dc:title>MP</dc:title>
</cp:coreProperties>
</file>